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87" r:id="rId4"/>
    <p:sldId id="289" r:id="rId5"/>
    <p:sldId id="283" r:id="rId6"/>
    <p:sldId id="284" r:id="rId7"/>
    <p:sldId id="270" r:id="rId8"/>
    <p:sldId id="285" r:id="rId9"/>
    <p:sldId id="268" r:id="rId10"/>
    <p:sldId id="273" r:id="rId11"/>
    <p:sldId id="272" r:id="rId12"/>
    <p:sldId id="274" r:id="rId13"/>
    <p:sldId id="278" r:id="rId14"/>
    <p:sldId id="279" r:id="rId15"/>
    <p:sldId id="269" r:id="rId16"/>
    <p:sldId id="281" r:id="rId17"/>
    <p:sldId id="264" r:id="rId18"/>
    <p:sldId id="267" r:id="rId19"/>
    <p:sldId id="261" r:id="rId20"/>
    <p:sldId id="275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CF226-8543-412C-9DBC-EB3D25FD7FDE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D22C53-2B5A-4037-BBB9-CE5D0C6BEB0A}">
      <dgm:prSet phldrT="[Текст]"/>
      <dgm:spPr/>
      <dgm:t>
        <a:bodyPr/>
        <a:lstStyle/>
        <a:p>
          <a:endParaRPr lang="ru-RU" dirty="0"/>
        </a:p>
      </dgm:t>
    </dgm:pt>
    <dgm:pt modelId="{371D664E-47BC-4A5E-ADBD-C01B0287F17A}" type="parTrans" cxnId="{06616DE9-AF2A-47E4-BA52-55609988E919}">
      <dgm:prSet/>
      <dgm:spPr/>
      <dgm:t>
        <a:bodyPr/>
        <a:lstStyle/>
        <a:p>
          <a:endParaRPr lang="ru-RU"/>
        </a:p>
      </dgm:t>
    </dgm:pt>
    <dgm:pt modelId="{E7D1B34B-6545-4A32-BD64-E36B5B4B7C38}" type="sibTrans" cxnId="{06616DE9-AF2A-47E4-BA52-55609988E919}">
      <dgm:prSet/>
      <dgm:spPr/>
      <dgm:t>
        <a:bodyPr/>
        <a:lstStyle/>
        <a:p>
          <a:endParaRPr lang="ru-RU"/>
        </a:p>
      </dgm:t>
    </dgm:pt>
    <dgm:pt modelId="{493722D2-AA32-4901-9671-6C10697B4367}">
      <dgm:prSet phldrT="[Текст]"/>
      <dgm:spPr/>
      <dgm:t>
        <a:bodyPr/>
        <a:lstStyle/>
        <a:p>
          <a:r>
            <a:rPr lang="ru-RU" dirty="0" smtClean="0"/>
            <a:t>Сбор информации </a:t>
          </a:r>
          <a:endParaRPr lang="ru-RU" dirty="0"/>
        </a:p>
      </dgm:t>
    </dgm:pt>
    <dgm:pt modelId="{764DFBA5-7EA1-4787-80BE-44A43611573B}" type="parTrans" cxnId="{2606E407-0BF8-4A61-BAA2-ED791B940981}">
      <dgm:prSet/>
      <dgm:spPr/>
      <dgm:t>
        <a:bodyPr/>
        <a:lstStyle/>
        <a:p>
          <a:endParaRPr lang="ru-RU"/>
        </a:p>
      </dgm:t>
    </dgm:pt>
    <dgm:pt modelId="{7916F283-8F57-42D2-84C2-58E2EB0AF459}" type="sibTrans" cxnId="{2606E407-0BF8-4A61-BAA2-ED791B940981}">
      <dgm:prSet/>
      <dgm:spPr/>
      <dgm:t>
        <a:bodyPr/>
        <a:lstStyle/>
        <a:p>
          <a:endParaRPr lang="ru-RU"/>
        </a:p>
      </dgm:t>
    </dgm:pt>
    <dgm:pt modelId="{9000B1ED-EF63-47CE-9F3F-08C3F292EB79}">
      <dgm:prSet phldrT="[Текст]"/>
      <dgm:spPr/>
      <dgm:t>
        <a:bodyPr/>
        <a:lstStyle/>
        <a:p>
          <a:r>
            <a:rPr lang="ru-RU" dirty="0" smtClean="0"/>
            <a:t>МППК</a:t>
          </a:r>
          <a:endParaRPr lang="ru-RU" dirty="0"/>
        </a:p>
      </dgm:t>
    </dgm:pt>
    <dgm:pt modelId="{6438F7DD-B0BA-404F-8F54-B7E2573C9186}" type="parTrans" cxnId="{6AA3F852-B37B-40F9-9629-9EC36ACEE3C7}">
      <dgm:prSet/>
      <dgm:spPr/>
      <dgm:t>
        <a:bodyPr/>
        <a:lstStyle/>
        <a:p>
          <a:endParaRPr lang="ru-RU"/>
        </a:p>
      </dgm:t>
    </dgm:pt>
    <dgm:pt modelId="{640971AB-3F9E-46AE-A402-418E4049565A}" type="sibTrans" cxnId="{6AA3F852-B37B-40F9-9629-9EC36ACEE3C7}">
      <dgm:prSet/>
      <dgm:spPr/>
      <dgm:t>
        <a:bodyPr/>
        <a:lstStyle/>
        <a:p>
          <a:endParaRPr lang="ru-RU"/>
        </a:p>
      </dgm:t>
    </dgm:pt>
    <dgm:pt modelId="{C8E4A172-91D3-4E06-A8B6-AF02001F887B}">
      <dgm:prSet phldrT="[Текст]" phldr="1"/>
      <dgm:spPr/>
      <dgm:t>
        <a:bodyPr/>
        <a:lstStyle/>
        <a:p>
          <a:endParaRPr lang="ru-RU" dirty="0"/>
        </a:p>
      </dgm:t>
    </dgm:pt>
    <dgm:pt modelId="{BB718256-D60B-434C-B325-AB164438CCE7}" type="parTrans" cxnId="{06F12B05-31E0-4884-9DF7-813537EE25ED}">
      <dgm:prSet/>
      <dgm:spPr/>
      <dgm:t>
        <a:bodyPr/>
        <a:lstStyle/>
        <a:p>
          <a:endParaRPr lang="ru-RU"/>
        </a:p>
      </dgm:t>
    </dgm:pt>
    <dgm:pt modelId="{EBC785C1-33C2-4416-BE95-96FF85CB2D23}" type="sibTrans" cxnId="{06F12B05-31E0-4884-9DF7-813537EE25ED}">
      <dgm:prSet/>
      <dgm:spPr/>
      <dgm:t>
        <a:bodyPr/>
        <a:lstStyle/>
        <a:p>
          <a:endParaRPr lang="ru-RU"/>
        </a:p>
      </dgm:t>
    </dgm:pt>
    <dgm:pt modelId="{6D947A6E-869C-4803-89B7-A5683288EA1B}">
      <dgm:prSet phldrT="[Текст]"/>
      <dgm:spPr/>
      <dgm:t>
        <a:bodyPr/>
        <a:lstStyle/>
        <a:p>
          <a:r>
            <a:rPr lang="ru-RU" dirty="0" smtClean="0"/>
            <a:t>Прогноз развития</a:t>
          </a:r>
          <a:endParaRPr lang="ru-RU" dirty="0"/>
        </a:p>
      </dgm:t>
    </dgm:pt>
    <dgm:pt modelId="{7A36EED7-3E42-4C34-953A-5F78F12BEBF3}" type="sibTrans" cxnId="{B3E537E2-C787-484F-AA2B-490039A1E873}">
      <dgm:prSet/>
      <dgm:spPr/>
      <dgm:t>
        <a:bodyPr/>
        <a:lstStyle/>
        <a:p>
          <a:endParaRPr lang="ru-RU"/>
        </a:p>
      </dgm:t>
    </dgm:pt>
    <dgm:pt modelId="{C63CF5EA-AFD0-4971-883C-59F2BC2F4B8B}" type="parTrans" cxnId="{B3E537E2-C787-484F-AA2B-490039A1E873}">
      <dgm:prSet/>
      <dgm:spPr/>
      <dgm:t>
        <a:bodyPr/>
        <a:lstStyle/>
        <a:p>
          <a:endParaRPr lang="ru-RU"/>
        </a:p>
      </dgm:t>
    </dgm:pt>
    <dgm:pt modelId="{660A654B-C011-45F9-B6AE-E94666BE075F}">
      <dgm:prSet phldrT="[Текст]"/>
      <dgm:spPr/>
      <dgm:t>
        <a:bodyPr/>
        <a:lstStyle/>
        <a:p>
          <a:endParaRPr lang="ru-RU" dirty="0"/>
        </a:p>
      </dgm:t>
    </dgm:pt>
    <dgm:pt modelId="{FA544C87-F3F1-489A-A500-BF874273B854}" type="sibTrans" cxnId="{B26765CB-69BE-4D5A-A99B-67CC9678C206}">
      <dgm:prSet/>
      <dgm:spPr/>
      <dgm:t>
        <a:bodyPr/>
        <a:lstStyle/>
        <a:p>
          <a:endParaRPr lang="ru-RU"/>
        </a:p>
      </dgm:t>
    </dgm:pt>
    <dgm:pt modelId="{D3928669-B0E7-4FDF-9B1F-EE9E84D751BD}" type="parTrans" cxnId="{B26765CB-69BE-4D5A-A99B-67CC9678C206}">
      <dgm:prSet/>
      <dgm:spPr/>
      <dgm:t>
        <a:bodyPr/>
        <a:lstStyle/>
        <a:p>
          <a:endParaRPr lang="ru-RU"/>
        </a:p>
      </dgm:t>
    </dgm:pt>
    <dgm:pt modelId="{0544F3C9-E052-40EF-AA09-E6880AD202AE}" type="pres">
      <dgm:prSet presAssocID="{B7ECF226-8543-412C-9DBC-EB3D25FD7F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7DC34D-9701-41DE-AA3B-195901D6B7E6}" type="pres">
      <dgm:prSet presAssocID="{C8E4A172-91D3-4E06-A8B6-AF02001F887B}" presName="boxAndChildren" presStyleCnt="0"/>
      <dgm:spPr/>
    </dgm:pt>
    <dgm:pt modelId="{B82BC88E-E65E-471A-8778-34514E6366A3}" type="pres">
      <dgm:prSet presAssocID="{C8E4A172-91D3-4E06-A8B6-AF02001F887B}" presName="parentTextBox" presStyleLbl="node1" presStyleIdx="0" presStyleCnt="3"/>
      <dgm:spPr/>
      <dgm:t>
        <a:bodyPr/>
        <a:lstStyle/>
        <a:p>
          <a:endParaRPr lang="ru-RU"/>
        </a:p>
      </dgm:t>
    </dgm:pt>
    <dgm:pt modelId="{663AC120-F422-4CF9-9F83-732138EDB4CB}" type="pres">
      <dgm:prSet presAssocID="{C8E4A172-91D3-4E06-A8B6-AF02001F887B}" presName="entireBox" presStyleLbl="node1" presStyleIdx="0" presStyleCnt="3"/>
      <dgm:spPr/>
      <dgm:t>
        <a:bodyPr/>
        <a:lstStyle/>
        <a:p>
          <a:endParaRPr lang="ru-RU"/>
        </a:p>
      </dgm:t>
    </dgm:pt>
    <dgm:pt modelId="{7FDD2AA0-1BED-4482-B8B0-67271935D41C}" type="pres">
      <dgm:prSet presAssocID="{C8E4A172-91D3-4E06-A8B6-AF02001F887B}" presName="descendantBox" presStyleCnt="0"/>
      <dgm:spPr/>
    </dgm:pt>
    <dgm:pt modelId="{2E0B914C-D529-434F-AD87-EDB5D65CABF1}" type="pres">
      <dgm:prSet presAssocID="{6D947A6E-869C-4803-89B7-A5683288EA1B}" presName="childTextBox" presStyleLbl="fgAccFollowNode1" presStyleIdx="0" presStyleCnt="3" custScaleX="2000000" custScaleY="85601" custLinFactX="-100000" custLinFactNeighborX="-124789" custLinFactNeighborY="-47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7B41A-7150-4912-8975-1EAD6FC83521}" type="pres">
      <dgm:prSet presAssocID="{FA544C87-F3F1-489A-A500-BF874273B854}" presName="sp" presStyleCnt="0"/>
      <dgm:spPr/>
    </dgm:pt>
    <dgm:pt modelId="{34FA96BA-1741-48AF-BE35-59882C95591E}" type="pres">
      <dgm:prSet presAssocID="{660A654B-C011-45F9-B6AE-E94666BE075F}" presName="arrowAndChildren" presStyleCnt="0"/>
      <dgm:spPr/>
    </dgm:pt>
    <dgm:pt modelId="{6F43C512-671B-4D17-8EB5-96BCC7B68B00}" type="pres">
      <dgm:prSet presAssocID="{660A654B-C011-45F9-B6AE-E94666BE075F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D3E9305-9DAF-48F7-872B-AC87239C4845}" type="pres">
      <dgm:prSet presAssocID="{660A654B-C011-45F9-B6AE-E94666BE075F}" presName="arrow" presStyleLbl="node1" presStyleIdx="1" presStyleCnt="3"/>
      <dgm:spPr/>
      <dgm:t>
        <a:bodyPr/>
        <a:lstStyle/>
        <a:p>
          <a:endParaRPr lang="ru-RU"/>
        </a:p>
      </dgm:t>
    </dgm:pt>
    <dgm:pt modelId="{DED95301-530D-43BD-AD0F-4477E6832F46}" type="pres">
      <dgm:prSet presAssocID="{660A654B-C011-45F9-B6AE-E94666BE075F}" presName="descendantArrow" presStyleCnt="0"/>
      <dgm:spPr/>
    </dgm:pt>
    <dgm:pt modelId="{52974508-4483-40FF-93F9-9E31C680E007}" type="pres">
      <dgm:prSet presAssocID="{9000B1ED-EF63-47CE-9F3F-08C3F292EB79}" presName="childTextArrow" presStyleLbl="fgAccFollowNode1" presStyleIdx="1" presStyleCnt="3" custLinFactNeighborY="-61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8CCBE-1607-4B8C-A889-7E235FD90571}" type="pres">
      <dgm:prSet presAssocID="{E7D1B34B-6545-4A32-BD64-E36B5B4B7C38}" presName="sp" presStyleCnt="0"/>
      <dgm:spPr/>
    </dgm:pt>
    <dgm:pt modelId="{EEA79CBF-8876-4F4E-AFBB-6F1C90BFD589}" type="pres">
      <dgm:prSet presAssocID="{3AD22C53-2B5A-4037-BBB9-CE5D0C6BEB0A}" presName="arrowAndChildren" presStyleCnt="0"/>
      <dgm:spPr/>
    </dgm:pt>
    <dgm:pt modelId="{A495A0A6-1CAB-4CDF-BC85-65219C42F099}" type="pres">
      <dgm:prSet presAssocID="{3AD22C53-2B5A-4037-BBB9-CE5D0C6BEB0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4DE25B7-E5D1-4C2E-BA5F-01DE7808D70B}" type="pres">
      <dgm:prSet presAssocID="{3AD22C53-2B5A-4037-BBB9-CE5D0C6BEB0A}" presName="arrow" presStyleLbl="node1" presStyleIdx="2" presStyleCnt="3" custLinFactNeighborX="-4167" custLinFactNeighborY="-46"/>
      <dgm:spPr/>
      <dgm:t>
        <a:bodyPr/>
        <a:lstStyle/>
        <a:p>
          <a:endParaRPr lang="ru-RU"/>
        </a:p>
      </dgm:t>
    </dgm:pt>
    <dgm:pt modelId="{3AA8F161-DB57-4296-BF0C-884D0074F5A8}" type="pres">
      <dgm:prSet presAssocID="{3AD22C53-2B5A-4037-BBB9-CE5D0C6BEB0A}" presName="descendantArrow" presStyleCnt="0"/>
      <dgm:spPr/>
    </dgm:pt>
    <dgm:pt modelId="{78CDDEB4-31BB-4B4C-8EB9-302BFA5B3026}" type="pres">
      <dgm:prSet presAssocID="{493722D2-AA32-4901-9671-6C10697B4367}" presName="childTextArrow" presStyleLbl="fgAccFollowNode1" presStyleIdx="2" presStyleCnt="3" custScaleX="2000000" custLinFactNeighborX="-244" custLinFactNeighborY="-71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616DE9-AF2A-47E4-BA52-55609988E919}" srcId="{B7ECF226-8543-412C-9DBC-EB3D25FD7FDE}" destId="{3AD22C53-2B5A-4037-BBB9-CE5D0C6BEB0A}" srcOrd="0" destOrd="0" parTransId="{371D664E-47BC-4A5E-ADBD-C01B0287F17A}" sibTransId="{E7D1B34B-6545-4A32-BD64-E36B5B4B7C38}"/>
    <dgm:cxn modelId="{2606E407-0BF8-4A61-BAA2-ED791B940981}" srcId="{3AD22C53-2B5A-4037-BBB9-CE5D0C6BEB0A}" destId="{493722D2-AA32-4901-9671-6C10697B4367}" srcOrd="0" destOrd="0" parTransId="{764DFBA5-7EA1-4787-80BE-44A43611573B}" sibTransId="{7916F283-8F57-42D2-84C2-58E2EB0AF459}"/>
    <dgm:cxn modelId="{B15A459D-8D24-42B2-91A9-6767D6E7D0DC}" type="presOf" srcId="{660A654B-C011-45F9-B6AE-E94666BE075F}" destId="{6F43C512-671B-4D17-8EB5-96BCC7B68B00}" srcOrd="0" destOrd="0" presId="urn:microsoft.com/office/officeart/2005/8/layout/process4"/>
    <dgm:cxn modelId="{55A7D8D0-5A65-4137-A53B-4A904798226B}" type="presOf" srcId="{B7ECF226-8543-412C-9DBC-EB3D25FD7FDE}" destId="{0544F3C9-E052-40EF-AA09-E6880AD202AE}" srcOrd="0" destOrd="0" presId="urn:microsoft.com/office/officeart/2005/8/layout/process4"/>
    <dgm:cxn modelId="{B26765CB-69BE-4D5A-A99B-67CC9678C206}" srcId="{B7ECF226-8543-412C-9DBC-EB3D25FD7FDE}" destId="{660A654B-C011-45F9-B6AE-E94666BE075F}" srcOrd="1" destOrd="0" parTransId="{D3928669-B0E7-4FDF-9B1F-EE9E84D751BD}" sibTransId="{FA544C87-F3F1-489A-A500-BF874273B854}"/>
    <dgm:cxn modelId="{B3E537E2-C787-484F-AA2B-490039A1E873}" srcId="{C8E4A172-91D3-4E06-A8B6-AF02001F887B}" destId="{6D947A6E-869C-4803-89B7-A5683288EA1B}" srcOrd="0" destOrd="0" parTransId="{C63CF5EA-AFD0-4971-883C-59F2BC2F4B8B}" sibTransId="{7A36EED7-3E42-4C34-953A-5F78F12BEBF3}"/>
    <dgm:cxn modelId="{0A70B7BF-9043-4149-8826-D83555CA9B6A}" type="presOf" srcId="{3AD22C53-2B5A-4037-BBB9-CE5D0C6BEB0A}" destId="{A495A0A6-1CAB-4CDF-BC85-65219C42F099}" srcOrd="0" destOrd="0" presId="urn:microsoft.com/office/officeart/2005/8/layout/process4"/>
    <dgm:cxn modelId="{6AA3F852-B37B-40F9-9629-9EC36ACEE3C7}" srcId="{660A654B-C011-45F9-B6AE-E94666BE075F}" destId="{9000B1ED-EF63-47CE-9F3F-08C3F292EB79}" srcOrd="0" destOrd="0" parTransId="{6438F7DD-B0BA-404F-8F54-B7E2573C9186}" sibTransId="{640971AB-3F9E-46AE-A402-418E4049565A}"/>
    <dgm:cxn modelId="{25815EB7-04E9-48E6-BB29-B64DBB10F2B8}" type="presOf" srcId="{C8E4A172-91D3-4E06-A8B6-AF02001F887B}" destId="{B82BC88E-E65E-471A-8778-34514E6366A3}" srcOrd="0" destOrd="0" presId="urn:microsoft.com/office/officeart/2005/8/layout/process4"/>
    <dgm:cxn modelId="{D4922519-3E0F-49FB-B97A-4F33113E11C1}" type="presOf" srcId="{C8E4A172-91D3-4E06-A8B6-AF02001F887B}" destId="{663AC120-F422-4CF9-9F83-732138EDB4CB}" srcOrd="1" destOrd="0" presId="urn:microsoft.com/office/officeart/2005/8/layout/process4"/>
    <dgm:cxn modelId="{12D85E71-D4D9-4021-81CA-525275624E1F}" type="presOf" srcId="{660A654B-C011-45F9-B6AE-E94666BE075F}" destId="{7D3E9305-9DAF-48F7-872B-AC87239C4845}" srcOrd="1" destOrd="0" presId="urn:microsoft.com/office/officeart/2005/8/layout/process4"/>
    <dgm:cxn modelId="{DA402D64-5CED-4D23-ABF9-3645441FC209}" type="presOf" srcId="{6D947A6E-869C-4803-89B7-A5683288EA1B}" destId="{2E0B914C-D529-434F-AD87-EDB5D65CABF1}" srcOrd="0" destOrd="0" presId="urn:microsoft.com/office/officeart/2005/8/layout/process4"/>
    <dgm:cxn modelId="{5716BDF6-87BB-45CB-82AD-538B0C4FB12A}" type="presOf" srcId="{9000B1ED-EF63-47CE-9F3F-08C3F292EB79}" destId="{52974508-4483-40FF-93F9-9E31C680E007}" srcOrd="0" destOrd="0" presId="urn:microsoft.com/office/officeart/2005/8/layout/process4"/>
    <dgm:cxn modelId="{06F12B05-31E0-4884-9DF7-813537EE25ED}" srcId="{B7ECF226-8543-412C-9DBC-EB3D25FD7FDE}" destId="{C8E4A172-91D3-4E06-A8B6-AF02001F887B}" srcOrd="2" destOrd="0" parTransId="{BB718256-D60B-434C-B325-AB164438CCE7}" sibTransId="{EBC785C1-33C2-4416-BE95-96FF85CB2D23}"/>
    <dgm:cxn modelId="{7FCE86D1-E05F-4240-987F-EF704A920F8A}" type="presOf" srcId="{493722D2-AA32-4901-9671-6C10697B4367}" destId="{78CDDEB4-31BB-4B4C-8EB9-302BFA5B3026}" srcOrd="0" destOrd="0" presId="urn:microsoft.com/office/officeart/2005/8/layout/process4"/>
    <dgm:cxn modelId="{48D35BF0-D87F-495A-ACC7-6D1A3F598A5C}" type="presOf" srcId="{3AD22C53-2B5A-4037-BBB9-CE5D0C6BEB0A}" destId="{A4DE25B7-E5D1-4C2E-BA5F-01DE7808D70B}" srcOrd="1" destOrd="0" presId="urn:microsoft.com/office/officeart/2005/8/layout/process4"/>
    <dgm:cxn modelId="{D3AE18D0-91F4-400B-AF64-8BBBBEA1EC4F}" type="presParOf" srcId="{0544F3C9-E052-40EF-AA09-E6880AD202AE}" destId="{347DC34D-9701-41DE-AA3B-195901D6B7E6}" srcOrd="0" destOrd="0" presId="urn:microsoft.com/office/officeart/2005/8/layout/process4"/>
    <dgm:cxn modelId="{83DCD181-A17F-4025-8CA6-70836F86922E}" type="presParOf" srcId="{347DC34D-9701-41DE-AA3B-195901D6B7E6}" destId="{B82BC88E-E65E-471A-8778-34514E6366A3}" srcOrd="0" destOrd="0" presId="urn:microsoft.com/office/officeart/2005/8/layout/process4"/>
    <dgm:cxn modelId="{DBE008CE-FFEB-4013-9585-08908A0B1842}" type="presParOf" srcId="{347DC34D-9701-41DE-AA3B-195901D6B7E6}" destId="{663AC120-F422-4CF9-9F83-732138EDB4CB}" srcOrd="1" destOrd="0" presId="urn:microsoft.com/office/officeart/2005/8/layout/process4"/>
    <dgm:cxn modelId="{9DD06728-949D-457D-91DA-0163C0CAE444}" type="presParOf" srcId="{347DC34D-9701-41DE-AA3B-195901D6B7E6}" destId="{7FDD2AA0-1BED-4482-B8B0-67271935D41C}" srcOrd="2" destOrd="0" presId="urn:microsoft.com/office/officeart/2005/8/layout/process4"/>
    <dgm:cxn modelId="{6D747489-2926-43E8-A01C-D43A4C257172}" type="presParOf" srcId="{7FDD2AA0-1BED-4482-B8B0-67271935D41C}" destId="{2E0B914C-D529-434F-AD87-EDB5D65CABF1}" srcOrd="0" destOrd="0" presId="urn:microsoft.com/office/officeart/2005/8/layout/process4"/>
    <dgm:cxn modelId="{EB0EED44-8032-4D7D-A338-EAF4989973E2}" type="presParOf" srcId="{0544F3C9-E052-40EF-AA09-E6880AD202AE}" destId="{3277B41A-7150-4912-8975-1EAD6FC83521}" srcOrd="1" destOrd="0" presId="urn:microsoft.com/office/officeart/2005/8/layout/process4"/>
    <dgm:cxn modelId="{5CEFE06D-688F-497D-BE88-6D81F4C7C462}" type="presParOf" srcId="{0544F3C9-E052-40EF-AA09-E6880AD202AE}" destId="{34FA96BA-1741-48AF-BE35-59882C95591E}" srcOrd="2" destOrd="0" presId="urn:microsoft.com/office/officeart/2005/8/layout/process4"/>
    <dgm:cxn modelId="{B33C27D3-A716-45E4-B90C-5F796881EEAD}" type="presParOf" srcId="{34FA96BA-1741-48AF-BE35-59882C95591E}" destId="{6F43C512-671B-4D17-8EB5-96BCC7B68B00}" srcOrd="0" destOrd="0" presId="urn:microsoft.com/office/officeart/2005/8/layout/process4"/>
    <dgm:cxn modelId="{0264A4FE-473F-44B0-9487-62EAA9053FC3}" type="presParOf" srcId="{34FA96BA-1741-48AF-BE35-59882C95591E}" destId="{7D3E9305-9DAF-48F7-872B-AC87239C4845}" srcOrd="1" destOrd="0" presId="urn:microsoft.com/office/officeart/2005/8/layout/process4"/>
    <dgm:cxn modelId="{07E9748F-FADF-4A60-82AE-6FE385CF21FD}" type="presParOf" srcId="{34FA96BA-1741-48AF-BE35-59882C95591E}" destId="{DED95301-530D-43BD-AD0F-4477E6832F46}" srcOrd="2" destOrd="0" presId="urn:microsoft.com/office/officeart/2005/8/layout/process4"/>
    <dgm:cxn modelId="{70706643-D6A4-43DD-94AD-6C9556EC200D}" type="presParOf" srcId="{DED95301-530D-43BD-AD0F-4477E6832F46}" destId="{52974508-4483-40FF-93F9-9E31C680E007}" srcOrd="0" destOrd="0" presId="urn:microsoft.com/office/officeart/2005/8/layout/process4"/>
    <dgm:cxn modelId="{08F27265-5744-44E6-B89D-F9A06BAF3861}" type="presParOf" srcId="{0544F3C9-E052-40EF-AA09-E6880AD202AE}" destId="{8B78CCBE-1607-4B8C-A889-7E235FD90571}" srcOrd="3" destOrd="0" presId="urn:microsoft.com/office/officeart/2005/8/layout/process4"/>
    <dgm:cxn modelId="{79063EEA-1406-4A1E-80D7-11E9C4574F4A}" type="presParOf" srcId="{0544F3C9-E052-40EF-AA09-E6880AD202AE}" destId="{EEA79CBF-8876-4F4E-AFBB-6F1C90BFD589}" srcOrd="4" destOrd="0" presId="urn:microsoft.com/office/officeart/2005/8/layout/process4"/>
    <dgm:cxn modelId="{8CFAEB77-333B-4077-9D33-E7E8F5A1BC55}" type="presParOf" srcId="{EEA79CBF-8876-4F4E-AFBB-6F1C90BFD589}" destId="{A495A0A6-1CAB-4CDF-BC85-65219C42F099}" srcOrd="0" destOrd="0" presId="urn:microsoft.com/office/officeart/2005/8/layout/process4"/>
    <dgm:cxn modelId="{71A15FB4-75CF-486C-90AC-86851ED5BB3D}" type="presParOf" srcId="{EEA79CBF-8876-4F4E-AFBB-6F1C90BFD589}" destId="{A4DE25B7-E5D1-4C2E-BA5F-01DE7808D70B}" srcOrd="1" destOrd="0" presId="urn:microsoft.com/office/officeart/2005/8/layout/process4"/>
    <dgm:cxn modelId="{75985732-055F-4C96-BEEA-CCD01D290777}" type="presParOf" srcId="{EEA79CBF-8876-4F4E-AFBB-6F1C90BFD589}" destId="{3AA8F161-DB57-4296-BF0C-884D0074F5A8}" srcOrd="2" destOrd="0" presId="urn:microsoft.com/office/officeart/2005/8/layout/process4"/>
    <dgm:cxn modelId="{CA76FEFF-A305-4141-909E-B67F678FA513}" type="presParOf" srcId="{3AA8F161-DB57-4296-BF0C-884D0074F5A8}" destId="{78CDDEB4-31BB-4B4C-8EB9-302BFA5B302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953850-50DE-42F4-A09E-52A0637D32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2B553C-A9EA-4BFE-A56C-89CA67B6839D}">
      <dgm:prSet custT="1"/>
      <dgm:spPr/>
      <dgm:t>
        <a:bodyPr/>
        <a:lstStyle/>
        <a:p>
          <a:endParaRPr lang="ru-RU" sz="2000" dirty="0">
            <a:solidFill>
              <a:schemeClr val="bg1"/>
            </a:solidFill>
          </a:endParaRPr>
        </a:p>
      </dgm:t>
    </dgm:pt>
    <dgm:pt modelId="{7D0DA2B4-55A2-4B6D-AD3B-65A0FAD73BA9}" type="parTrans" cxnId="{31D7EDE9-CADC-4CCE-AA1A-05E693B223D7}">
      <dgm:prSet/>
      <dgm:spPr/>
      <dgm:t>
        <a:bodyPr/>
        <a:lstStyle/>
        <a:p>
          <a:endParaRPr lang="ru-RU"/>
        </a:p>
      </dgm:t>
    </dgm:pt>
    <dgm:pt modelId="{12C866DC-C4C1-4D6C-A766-10F7604DA4D1}" type="sibTrans" cxnId="{31D7EDE9-CADC-4CCE-AA1A-05E693B223D7}">
      <dgm:prSet/>
      <dgm:spPr/>
      <dgm:t>
        <a:bodyPr/>
        <a:lstStyle/>
        <a:p>
          <a:endParaRPr lang="ru-RU"/>
        </a:p>
      </dgm:t>
    </dgm:pt>
    <dgm:pt modelId="{A230BFAF-E9DC-42BA-899D-857A2D618ED1}">
      <dgm:prSet custT="1"/>
      <dgm:spPr/>
      <dgm:t>
        <a:bodyPr/>
        <a:lstStyle/>
        <a:p>
          <a:r>
            <a:rPr kumimoji="0" lang="ru-RU" sz="24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индивидуализации образования </a:t>
          </a:r>
          <a:r>
            <a:rPr kumimoji="0" lang="ru-RU" sz="2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(в том числе поддержки ребёнка, построения его образовательной траектории или профессиональной коррекции особенностей его развития);</a:t>
          </a:r>
          <a:endParaRPr lang="ru-RU" sz="2400" dirty="0"/>
        </a:p>
      </dgm:t>
    </dgm:pt>
    <dgm:pt modelId="{1876420D-F3F7-4B85-99B2-F9A9C4BC5F10}" type="parTrans" cxnId="{CB4177F8-C101-44A3-9D0E-65670D78AA19}">
      <dgm:prSet/>
      <dgm:spPr/>
      <dgm:t>
        <a:bodyPr/>
        <a:lstStyle/>
        <a:p>
          <a:endParaRPr lang="ru-RU"/>
        </a:p>
      </dgm:t>
    </dgm:pt>
    <dgm:pt modelId="{3B212D63-09CE-4FF8-A1A7-E138CC931EEF}" type="sibTrans" cxnId="{CB4177F8-C101-44A3-9D0E-65670D78AA19}">
      <dgm:prSet/>
      <dgm:spPr/>
      <dgm:t>
        <a:bodyPr/>
        <a:lstStyle/>
        <a:p>
          <a:endParaRPr lang="ru-RU"/>
        </a:p>
      </dgm:t>
    </dgm:pt>
    <dgm:pt modelId="{1E8EE1EB-F4DB-4F06-8CB3-681A29B48948}">
      <dgm:prSet custT="1"/>
      <dgm:spPr/>
      <dgm:t>
        <a:bodyPr/>
        <a:lstStyle/>
        <a:p>
          <a:r>
            <a:rPr kumimoji="0" lang="ru-RU" sz="2400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оптимизации </a:t>
          </a:r>
          <a:r>
            <a:rPr kumimoji="0" lang="ru-RU" sz="2400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работы с группой детей.</a:t>
          </a:r>
          <a:endParaRPr lang="ru-RU" sz="2400" dirty="0"/>
        </a:p>
      </dgm:t>
    </dgm:pt>
    <dgm:pt modelId="{A22BC2CF-3CAB-4C38-8DF1-2F51C10279B3}" type="parTrans" cxnId="{9AC2DF46-54C5-4A05-880F-D6FB95D9BEC4}">
      <dgm:prSet/>
      <dgm:spPr/>
      <dgm:t>
        <a:bodyPr/>
        <a:lstStyle/>
        <a:p>
          <a:endParaRPr lang="ru-RU"/>
        </a:p>
      </dgm:t>
    </dgm:pt>
    <dgm:pt modelId="{8EAC4DF5-B0EF-4C2D-B970-397D0A93A041}" type="sibTrans" cxnId="{9AC2DF46-54C5-4A05-880F-D6FB95D9BEC4}">
      <dgm:prSet/>
      <dgm:spPr/>
      <dgm:t>
        <a:bodyPr/>
        <a:lstStyle/>
        <a:p>
          <a:endParaRPr lang="ru-RU"/>
        </a:p>
      </dgm:t>
    </dgm:pt>
    <dgm:pt modelId="{D3156D38-1450-4909-9EAB-5BEEE41EB62B}">
      <dgm:prSet custT="1"/>
      <dgm:spPr/>
      <dgm:t>
        <a:bodyPr/>
        <a:lstStyle/>
        <a:p>
          <a:endParaRPr lang="ru-RU" sz="2400" dirty="0"/>
        </a:p>
      </dgm:t>
    </dgm:pt>
    <dgm:pt modelId="{B7DBAF02-2D7B-4D3A-AA37-2A0A8AD6297D}" type="parTrans" cxnId="{3C65B4F8-F1AE-41BD-BA80-5CB7C8B476C3}">
      <dgm:prSet/>
      <dgm:spPr/>
    </dgm:pt>
    <dgm:pt modelId="{53B992E5-8923-4356-A686-7B93D585DDE1}" type="sibTrans" cxnId="{3C65B4F8-F1AE-41BD-BA80-5CB7C8B476C3}">
      <dgm:prSet/>
      <dgm:spPr/>
    </dgm:pt>
    <dgm:pt modelId="{EAAB258F-0B3C-462E-9175-160EC2F0561C}" type="pres">
      <dgm:prSet presAssocID="{CB953850-50DE-42F4-A09E-52A0637D32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5239D7-8365-4947-A4EE-141BA0221A4A}" type="pres">
      <dgm:prSet presAssocID="{8A2B553C-A9EA-4BFE-A56C-89CA67B6839D}" presName="composite" presStyleCnt="0"/>
      <dgm:spPr/>
    </dgm:pt>
    <dgm:pt modelId="{63274595-4E18-4B4F-9DA9-5414685B8279}" type="pres">
      <dgm:prSet presAssocID="{8A2B553C-A9EA-4BFE-A56C-89CA67B6839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3161B-2114-4A2D-BF5A-4D63AAC4DDDE}" type="pres">
      <dgm:prSet presAssocID="{8A2B553C-A9EA-4BFE-A56C-89CA67B6839D}" presName="desTx" presStyleLbl="alignAccFollowNode1" presStyleIdx="0" presStyleCnt="1" custLinFactNeighborX="1666" custLinFactNeighborY="21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4177F8-C101-44A3-9D0E-65670D78AA19}" srcId="{8A2B553C-A9EA-4BFE-A56C-89CA67B6839D}" destId="{A230BFAF-E9DC-42BA-899D-857A2D618ED1}" srcOrd="0" destOrd="0" parTransId="{1876420D-F3F7-4B85-99B2-F9A9C4BC5F10}" sibTransId="{3B212D63-09CE-4FF8-A1A7-E138CC931EEF}"/>
    <dgm:cxn modelId="{81AB6AB6-7BEC-4F93-926B-FEF420635156}" type="presOf" srcId="{CB953850-50DE-42F4-A09E-52A0637D322D}" destId="{EAAB258F-0B3C-462E-9175-160EC2F0561C}" srcOrd="0" destOrd="0" presId="urn:microsoft.com/office/officeart/2005/8/layout/hList1"/>
    <dgm:cxn modelId="{3C65B4F8-F1AE-41BD-BA80-5CB7C8B476C3}" srcId="{8A2B553C-A9EA-4BFE-A56C-89CA67B6839D}" destId="{D3156D38-1450-4909-9EAB-5BEEE41EB62B}" srcOrd="1" destOrd="0" parTransId="{B7DBAF02-2D7B-4D3A-AA37-2A0A8AD6297D}" sibTransId="{53B992E5-8923-4356-A686-7B93D585DDE1}"/>
    <dgm:cxn modelId="{A88AEE5C-5233-4254-B2EE-D08B6047EC6F}" type="presOf" srcId="{8A2B553C-A9EA-4BFE-A56C-89CA67B6839D}" destId="{63274595-4E18-4B4F-9DA9-5414685B8279}" srcOrd="0" destOrd="0" presId="urn:microsoft.com/office/officeart/2005/8/layout/hList1"/>
    <dgm:cxn modelId="{85173E62-24AA-4444-A7EB-87E6C6DCD9F1}" type="presOf" srcId="{D3156D38-1450-4909-9EAB-5BEEE41EB62B}" destId="{2293161B-2114-4A2D-BF5A-4D63AAC4DDDE}" srcOrd="0" destOrd="1" presId="urn:microsoft.com/office/officeart/2005/8/layout/hList1"/>
    <dgm:cxn modelId="{9616AEE9-EF8D-424B-81EC-1276E94052DC}" type="presOf" srcId="{A230BFAF-E9DC-42BA-899D-857A2D618ED1}" destId="{2293161B-2114-4A2D-BF5A-4D63AAC4DDDE}" srcOrd="0" destOrd="0" presId="urn:microsoft.com/office/officeart/2005/8/layout/hList1"/>
    <dgm:cxn modelId="{31D7EDE9-CADC-4CCE-AA1A-05E693B223D7}" srcId="{CB953850-50DE-42F4-A09E-52A0637D322D}" destId="{8A2B553C-A9EA-4BFE-A56C-89CA67B6839D}" srcOrd="0" destOrd="0" parTransId="{7D0DA2B4-55A2-4B6D-AD3B-65A0FAD73BA9}" sibTransId="{12C866DC-C4C1-4D6C-A766-10F7604DA4D1}"/>
    <dgm:cxn modelId="{FF2BC4E5-1D5B-4505-A953-D3F733A97C2C}" type="presOf" srcId="{1E8EE1EB-F4DB-4F06-8CB3-681A29B48948}" destId="{2293161B-2114-4A2D-BF5A-4D63AAC4DDDE}" srcOrd="0" destOrd="2" presId="urn:microsoft.com/office/officeart/2005/8/layout/hList1"/>
    <dgm:cxn modelId="{9AC2DF46-54C5-4A05-880F-D6FB95D9BEC4}" srcId="{8A2B553C-A9EA-4BFE-A56C-89CA67B6839D}" destId="{1E8EE1EB-F4DB-4F06-8CB3-681A29B48948}" srcOrd="2" destOrd="0" parTransId="{A22BC2CF-3CAB-4C38-8DF1-2F51C10279B3}" sibTransId="{8EAC4DF5-B0EF-4C2D-B970-397D0A93A041}"/>
    <dgm:cxn modelId="{E61D8649-870E-4531-ABEA-D044205E5683}" type="presParOf" srcId="{EAAB258F-0B3C-462E-9175-160EC2F0561C}" destId="{2A5239D7-8365-4947-A4EE-141BA0221A4A}" srcOrd="0" destOrd="0" presId="urn:microsoft.com/office/officeart/2005/8/layout/hList1"/>
    <dgm:cxn modelId="{CFF5A423-4C6A-4E72-9E0A-59A8E102DAAF}" type="presParOf" srcId="{2A5239D7-8365-4947-A4EE-141BA0221A4A}" destId="{63274595-4E18-4B4F-9DA9-5414685B8279}" srcOrd="0" destOrd="0" presId="urn:microsoft.com/office/officeart/2005/8/layout/hList1"/>
    <dgm:cxn modelId="{3C829016-B77F-4035-8FFD-F251B9092630}" type="presParOf" srcId="{2A5239D7-8365-4947-A4EE-141BA0221A4A}" destId="{2293161B-2114-4A2D-BF5A-4D63AAC4DD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3AC120-F422-4CF9-9F83-732138EDB4CB}">
      <dsp:nvSpPr>
        <dsp:cNvPr id="0" name=""/>
        <dsp:cNvSpPr/>
      </dsp:nvSpPr>
      <dsp:spPr>
        <a:xfrm>
          <a:off x="0" y="2575211"/>
          <a:ext cx="7000924" cy="8452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0" y="2575211"/>
        <a:ext cx="7000924" cy="456430"/>
      </dsp:txXfrm>
    </dsp:sp>
    <dsp:sp modelId="{2E0B914C-D529-434F-AD87-EDB5D65CABF1}">
      <dsp:nvSpPr>
        <dsp:cNvPr id="0" name=""/>
        <dsp:cNvSpPr/>
      </dsp:nvSpPr>
      <dsp:spPr>
        <a:xfrm>
          <a:off x="0" y="2857519"/>
          <a:ext cx="6999214" cy="33282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Прогноз развития</a:t>
          </a:r>
          <a:endParaRPr lang="ru-RU" sz="2000" kern="1200" dirty="0"/>
        </a:p>
      </dsp:txBody>
      <dsp:txXfrm>
        <a:off x="0" y="2857519"/>
        <a:ext cx="6999214" cy="332826"/>
      </dsp:txXfrm>
    </dsp:sp>
    <dsp:sp modelId="{7D3E9305-9DAF-48F7-872B-AC87239C4845}">
      <dsp:nvSpPr>
        <dsp:cNvPr id="0" name=""/>
        <dsp:cNvSpPr/>
      </dsp:nvSpPr>
      <dsp:spPr>
        <a:xfrm rot="10800000">
          <a:off x="0" y="1287908"/>
          <a:ext cx="7000924" cy="1299981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0" y="1287908"/>
        <a:ext cx="7000924" cy="456293"/>
      </dsp:txXfrm>
    </dsp:sp>
    <dsp:sp modelId="{52974508-4483-40FF-93F9-9E31C680E007}">
      <dsp:nvSpPr>
        <dsp:cNvPr id="0" name=""/>
        <dsp:cNvSpPr/>
      </dsp:nvSpPr>
      <dsp:spPr>
        <a:xfrm>
          <a:off x="0" y="1503405"/>
          <a:ext cx="7000924" cy="388694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МППК</a:t>
          </a:r>
          <a:endParaRPr lang="ru-RU" sz="2000" kern="1200" dirty="0"/>
        </a:p>
      </dsp:txBody>
      <dsp:txXfrm>
        <a:off x="0" y="1503405"/>
        <a:ext cx="7000924" cy="388694"/>
      </dsp:txXfrm>
    </dsp:sp>
    <dsp:sp modelId="{A4DE25B7-E5D1-4C2E-BA5F-01DE7808D70B}">
      <dsp:nvSpPr>
        <dsp:cNvPr id="0" name=""/>
        <dsp:cNvSpPr/>
      </dsp:nvSpPr>
      <dsp:spPr>
        <a:xfrm rot="10800000">
          <a:off x="0" y="6"/>
          <a:ext cx="7000924" cy="1299981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0" y="6"/>
        <a:ext cx="7000924" cy="456293"/>
      </dsp:txXfrm>
    </dsp:sp>
    <dsp:sp modelId="{78CDDEB4-31BB-4B4C-8EB9-302BFA5B3026}">
      <dsp:nvSpPr>
        <dsp:cNvPr id="0" name=""/>
        <dsp:cNvSpPr/>
      </dsp:nvSpPr>
      <dsp:spPr>
        <a:xfrm>
          <a:off x="0" y="180408"/>
          <a:ext cx="6999214" cy="388694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Сбор информации </a:t>
          </a:r>
          <a:endParaRPr lang="ru-RU" sz="2000" kern="1200" dirty="0"/>
        </a:p>
      </dsp:txBody>
      <dsp:txXfrm>
        <a:off x="0" y="180408"/>
        <a:ext cx="6999214" cy="3886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274595-4E18-4B4F-9DA9-5414685B8279}">
      <dsp:nvSpPr>
        <dsp:cNvPr id="0" name=""/>
        <dsp:cNvSpPr/>
      </dsp:nvSpPr>
      <dsp:spPr>
        <a:xfrm>
          <a:off x="0" y="32200"/>
          <a:ext cx="8572560" cy="158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bg1"/>
            </a:solidFill>
          </a:endParaRPr>
        </a:p>
      </dsp:txBody>
      <dsp:txXfrm>
        <a:off x="0" y="32200"/>
        <a:ext cx="8572560" cy="1584000"/>
      </dsp:txXfrm>
    </dsp:sp>
    <dsp:sp modelId="{2293161B-2114-4A2D-BF5A-4D63AAC4DDDE}">
      <dsp:nvSpPr>
        <dsp:cNvPr id="0" name=""/>
        <dsp:cNvSpPr/>
      </dsp:nvSpPr>
      <dsp:spPr>
        <a:xfrm>
          <a:off x="0" y="1648400"/>
          <a:ext cx="8572560" cy="2415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индивидуализации образования </a:t>
          </a:r>
          <a:r>
            <a: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(в том числе поддержки ребёнка, построения его образовательной траектории или профессиональной коррекции особенностей его развития);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оптимизации </a:t>
          </a:r>
          <a:r>
            <a: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работы с группой детей.</a:t>
          </a:r>
          <a:endParaRPr lang="ru-RU" sz="2400" kern="1200" dirty="0"/>
        </a:p>
      </dsp:txBody>
      <dsp:txXfrm>
        <a:off x="0" y="1648400"/>
        <a:ext cx="8572560" cy="2415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59289-FBD1-4A6B-918F-AEB4E7C9976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E6022-7CDC-456F-A322-7C52C5990F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E6022-7CDC-456F-A322-7C52C5990FF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66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dou18kronshtadt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dou18kronshtadt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hyperlink" Target="http://gdou18kronshtadt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&#1089;&#1077;&#1084;&#1077;&#1081;&#1085;&#1099;&#1081;%20&#1082;&#1083;&#1091;&#1073;.docx" TargetMode="External"/><Relationship Id="rId4" Type="http://schemas.openxmlformats.org/officeDocument/2006/relationships/diagramData" Target="../diagrams/data1.xml"/><Relationship Id="rId9" Type="http://schemas.openxmlformats.org/officeDocument/2006/relationships/hyperlink" Target="&#1055;&#1083;&#1072;&#1085;%20&#1084;&#1077;&#1088;&#1086;&#1087;&#1088;&#1080;&#1103;&#1090;&#1080;&#1081;%20&#1089;%20&#1088;&#1086;&#1076;&#1080;&#1090;&#1077;&#1083;&#1103;&#1084;&#1080;%20&#1072;&#1085;&#1085;&#1072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357430"/>
            <a:ext cx="8358246" cy="147002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Тема: </a:t>
            </a:r>
            <a:r>
              <a:rPr lang="ru-RU" sz="2800" dirty="0" smtClean="0"/>
              <a:t>Определение результатов освоения ООП дошкольниками в соответствии с ФГОС.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714752"/>
            <a:ext cx="7429552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Инновационный продукт: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Система педагогической диагностики/мониторинга в ДОО.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5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4143372" y="6286520"/>
            <a:ext cx="103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2015 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1472" y="1500174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КАРТА  НАБЛЮДЕНИЙ  ДЕТСКОГО  РАЗВИТИЯ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57224" y="2143116"/>
          <a:ext cx="7556851" cy="3777672"/>
        </p:xfrm>
        <a:graphic>
          <a:graphicData uri="http://schemas.openxmlformats.org/drawingml/2006/table">
            <a:tbl>
              <a:tblPr/>
              <a:tblGrid>
                <a:gridCol w="357190"/>
                <a:gridCol w="1315326"/>
                <a:gridCol w="608708"/>
                <a:gridCol w="473227"/>
                <a:gridCol w="473227"/>
                <a:gridCol w="473705"/>
                <a:gridCol w="473705"/>
                <a:gridCol w="405964"/>
                <a:gridCol w="491046"/>
                <a:gridCol w="428628"/>
                <a:gridCol w="298218"/>
                <a:gridCol w="337747"/>
                <a:gridCol w="338224"/>
                <a:gridCol w="338224"/>
                <a:gridCol w="338224"/>
                <a:gridCol w="405488"/>
              </a:tblGrid>
              <a:tr h="17227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9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9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Фамилия имя ребенка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Образовательная область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Социально-коммуникативное развитие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Познавательное развитие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Речевое развитие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Художественно-эстетическое развитие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Физическое развитие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Игровая деятельность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Трудовая деятельность, самообслуживание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Формирование основ безопасности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Формирование элементарных математических представлений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Формирование целостной картины мира, расширение кругозора.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Речевая деятельность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Восприятие художественной литературы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Изобразительная деятельность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Конструктивная деятельность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Музыкальная деятельность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Двигательная деятельность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3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Рисование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Лепка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Аппликация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2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1538" y="1857364"/>
            <a:ext cx="7056784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 оценок: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балл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большинство компонентов недостаточно развиты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балла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отдельные компоненты не развиты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балла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соответствует возрасту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балла –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высокий уровень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85852" y="3643314"/>
            <a:ext cx="72294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  УРОВНЯ  ОСВОЕНИЯ   РЕБЕНКОМ   </a:t>
            </a:r>
            <a:endParaRPr lang="ru-RU" sz="21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ОБРАЗОВАТЕЛЬНОГО  ПРОЦЕССА ПО  ОБЛАСТЯМ</a:t>
            </a:r>
            <a:endParaRPr lang="ru-RU" sz="2100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57222" y="4714884"/>
          <a:ext cx="7572432" cy="1071570"/>
        </p:xfrm>
        <a:graphic>
          <a:graphicData uri="http://schemas.openxmlformats.org/drawingml/2006/table">
            <a:tbl>
              <a:tblPr/>
              <a:tblGrid>
                <a:gridCol w="1893108"/>
                <a:gridCol w="1893108"/>
                <a:gridCol w="1893108"/>
                <a:gridCol w="1893108"/>
              </a:tblGrid>
              <a:tr h="26919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577" marR="4457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 УРОВЕНЬ  РАЗВИТИЯ</a:t>
                      </a:r>
                      <a:endParaRPr lang="ru-RU" sz="7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77" marR="4457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 УРОВЕНЬ  РАЗВИТИЯ</a:t>
                      </a:r>
                      <a:endParaRPr lang="ru-RU" sz="7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77" marR="4457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  УРОВЕНЬ  РАЗВИТИЯ</a:t>
                      </a:r>
                      <a:endParaRPr lang="ru-RU" sz="7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77" marR="4457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577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Показатель освоения ребенком образовательных областей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77" marR="4457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12-24</a:t>
                      </a:r>
                      <a:endParaRPr lang="ru-RU" sz="700" b="0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77" marR="4457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b="0" i="0" u="none" strike="noStrike" kern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25-36</a:t>
                      </a:r>
                      <a:endParaRPr lang="ru-RU" sz="700" b="0" i="0" u="none" strike="noStrike" kern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77" marR="4457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36-48</a:t>
                      </a:r>
                      <a:endParaRPr lang="ru-RU" sz="7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77" marR="44577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57158" y="1571612"/>
            <a:ext cx="844391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Модель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проведения педагогической диагностики/ мониторинга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214282" y="2142989"/>
            <a:ext cx="8136052" cy="4357948"/>
            <a:chOff x="105" y="686"/>
            <a:chExt cx="16519" cy="10474"/>
          </a:xfrm>
        </p:grpSpPr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4287" y="858"/>
              <a:ext cx="9452" cy="4121"/>
              <a:chOff x="4340" y="1234"/>
              <a:chExt cx="9452" cy="4121"/>
            </a:xfrm>
          </p:grpSpPr>
          <p:sp>
            <p:nvSpPr>
              <p:cNvPr id="3094" name="AutoShape 22"/>
              <p:cNvSpPr>
                <a:spLocks noChangeArrowheads="1"/>
              </p:cNvSpPr>
              <p:nvPr/>
            </p:nvSpPr>
            <p:spPr bwMode="auto">
              <a:xfrm>
                <a:off x="4340" y="1234"/>
                <a:ext cx="2490" cy="4121"/>
              </a:xfrm>
              <a:prstGeom prst="downArrowCallout">
                <a:avLst>
                  <a:gd name="adj1" fmla="val 27236"/>
                  <a:gd name="adj2" fmla="val 27236"/>
                  <a:gd name="adj3" fmla="val 16667"/>
                  <a:gd name="adj4" fmla="val 66667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80975" algn="l"/>
                  </a:tabLst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1 ЭТАП: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80975" algn="l"/>
                  </a:tabLst>
                </a:pPr>
                <a:r>
                  <a:rPr lang="ru-RU" sz="12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(сбор и анализ результатов)</a:t>
                </a:r>
                <a:endPara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80975" algn="l"/>
                  </a:tabLst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93" name="AutoShape 21"/>
              <p:cNvSpPr>
                <a:spLocks noChangeArrowheads="1"/>
              </p:cNvSpPr>
              <p:nvPr/>
            </p:nvSpPr>
            <p:spPr bwMode="auto">
              <a:xfrm>
                <a:off x="6830" y="1234"/>
                <a:ext cx="6962" cy="2747"/>
              </a:xfrm>
              <a:prstGeom prst="homePlate">
                <a:avLst>
                  <a:gd name="adj" fmla="val 547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ru-RU" sz="1400" dirty="0" smtClean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Наблюдения</a:t>
                </a:r>
                <a:endParaRPr lang="ru-RU" sz="800" dirty="0" smtClean="0">
                  <a:latin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ru-RU" sz="1400" dirty="0" smtClean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Анализ продуктов дет.деятельности</a:t>
                </a:r>
                <a:endParaRPr lang="ru-RU" sz="800" dirty="0" smtClean="0">
                  <a:latin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ru-RU" sz="1400" dirty="0" smtClean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Диагностические ситуации, задания</a:t>
                </a:r>
                <a:endParaRPr lang="ru-RU" sz="800" dirty="0" smtClean="0">
                  <a:latin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ru-RU" sz="1400" dirty="0" smtClean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Беседы</a:t>
                </a:r>
                <a:endParaRPr lang="ru-RU" sz="800" dirty="0" smtClean="0">
                  <a:latin typeface="Arial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ru-RU" sz="1400" dirty="0" smtClean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Тест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089" name="Group 17"/>
            <p:cNvGrpSpPr>
              <a:grpSpLocks/>
            </p:cNvGrpSpPr>
            <p:nvPr/>
          </p:nvGrpSpPr>
          <p:grpSpPr bwMode="auto">
            <a:xfrm>
              <a:off x="4267" y="4979"/>
              <a:ext cx="9182" cy="2981"/>
              <a:chOff x="4340" y="5159"/>
              <a:chExt cx="9182" cy="2981"/>
            </a:xfrm>
          </p:grpSpPr>
          <p:sp>
            <p:nvSpPr>
              <p:cNvPr id="3091" name="AutoShape 19"/>
              <p:cNvSpPr>
                <a:spLocks noChangeArrowheads="1"/>
              </p:cNvSpPr>
              <p:nvPr/>
            </p:nvSpPr>
            <p:spPr bwMode="auto">
              <a:xfrm>
                <a:off x="4340" y="5159"/>
                <a:ext cx="2510" cy="2981"/>
              </a:xfrm>
              <a:prstGeom prst="downArrowCallout">
                <a:avLst>
                  <a:gd name="adj1" fmla="val 25000"/>
                  <a:gd name="adj2" fmla="val 25000"/>
                  <a:gd name="adj3" fmla="val 18911"/>
                  <a:gd name="adj4" fmla="val 66667"/>
                </a:avLst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dirty="0" smtClean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 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ЭТАП: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90" name="AutoShape 18"/>
              <p:cNvSpPr>
                <a:spLocks noChangeArrowheads="1"/>
              </p:cNvSpPr>
              <p:nvPr/>
            </p:nvSpPr>
            <p:spPr bwMode="auto">
              <a:xfrm>
                <a:off x="6850" y="5159"/>
                <a:ext cx="6672" cy="1931"/>
              </a:xfrm>
              <a:prstGeom prst="homePlate">
                <a:avLst>
                  <a:gd name="adj" fmla="val 4621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МППС </a:t>
                </a:r>
              </a:p>
            </p:txBody>
          </p:sp>
        </p:grp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4120" y="7960"/>
              <a:ext cx="8860" cy="3200"/>
              <a:chOff x="4120" y="8140"/>
              <a:chExt cx="8860" cy="3200"/>
            </a:xfrm>
          </p:grpSpPr>
          <p:sp>
            <p:nvSpPr>
              <p:cNvPr id="3088" name="AutoShape 16"/>
              <p:cNvSpPr>
                <a:spLocks noChangeArrowheads="1"/>
              </p:cNvSpPr>
              <p:nvPr/>
            </p:nvSpPr>
            <p:spPr bwMode="auto">
              <a:xfrm>
                <a:off x="4120" y="8140"/>
                <a:ext cx="2657" cy="3200"/>
              </a:xfrm>
              <a:prstGeom prst="downArrowCallout">
                <a:avLst>
                  <a:gd name="adj1" fmla="val 30713"/>
                  <a:gd name="adj2" fmla="val 30713"/>
                  <a:gd name="adj3" fmla="val 16667"/>
                  <a:gd name="adj4" fmla="val 66667"/>
                </a:avLst>
              </a:prstGeom>
              <a:solidFill>
                <a:srgbClr val="FEC2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dirty="0" smtClean="0">
                    <a:solidFill>
                      <a:srgbClr val="00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 </a:t>
                </a: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ЭТАП: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087" name="AutoShape 15"/>
              <p:cNvSpPr>
                <a:spLocks noChangeArrowheads="1"/>
              </p:cNvSpPr>
              <p:nvPr/>
            </p:nvSpPr>
            <p:spPr bwMode="auto">
              <a:xfrm>
                <a:off x="6777" y="8140"/>
                <a:ext cx="6203" cy="2170"/>
              </a:xfrm>
              <a:prstGeom prst="homePlate">
                <a:avLst>
                  <a:gd name="adj" fmla="val 6226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Прогноз развития</a:t>
                </a: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13304" y="686"/>
              <a:ext cx="3320" cy="2966"/>
              <a:chOff x="13304" y="686"/>
              <a:chExt cx="3320" cy="2966"/>
            </a:xfrm>
          </p:grpSpPr>
          <p:sp>
            <p:nvSpPr>
              <p:cNvPr id="3085" name="Oval 13"/>
              <p:cNvSpPr>
                <a:spLocks noChangeArrowheads="1"/>
              </p:cNvSpPr>
              <p:nvPr/>
            </p:nvSpPr>
            <p:spPr bwMode="auto">
              <a:xfrm flipH="1">
                <a:off x="13304" y="686"/>
                <a:ext cx="3320" cy="2966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174" y="1716"/>
                <a:ext cx="1659" cy="8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b="1" kern="10" spc="0" dirty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latin typeface="Arial"/>
                    <a:cs typeface="Arial"/>
                  </a:rPr>
                  <a:t>ребенок</a:t>
                </a:r>
                <a:endParaRPr lang="ru-RU" sz="3600" b="1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"/>
                  <a:cs typeface="Arial"/>
                </a:endParaRPr>
              </a:p>
            </p:txBody>
          </p:sp>
        </p:grp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 rot="10800000" flipH="1">
              <a:off x="12447" y="8660"/>
              <a:ext cx="1373" cy="6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>
              <a:off x="12724" y="2060"/>
              <a:ext cx="1180" cy="42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>
              <a:off x="13820" y="3777"/>
              <a:ext cx="2530" cy="6696"/>
            </a:xfrm>
            <a:prstGeom prst="upArrowCallout">
              <a:avLst>
                <a:gd name="adj1" fmla="val 25000"/>
                <a:gd name="adj2" fmla="val 25000"/>
                <a:gd name="adj3" fmla="val 19322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Принятие решения об изменении деятельности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9" name="AutoShape 7"/>
            <p:cNvSpPr>
              <a:spLocks/>
            </p:cNvSpPr>
            <p:nvPr/>
          </p:nvSpPr>
          <p:spPr bwMode="auto">
            <a:xfrm>
              <a:off x="3239" y="1180"/>
              <a:ext cx="881" cy="8620"/>
            </a:xfrm>
            <a:prstGeom prst="leftBrace">
              <a:avLst>
                <a:gd name="adj1" fmla="val 81536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WordArt 6"/>
            <p:cNvSpPr>
              <a:spLocks noChangeArrowheads="1" noChangeShapeType="1" noTextEdit="1"/>
            </p:cNvSpPr>
            <p:nvPr/>
          </p:nvSpPr>
          <p:spPr bwMode="auto">
            <a:xfrm rot="16200000">
              <a:off x="1765" y="5321"/>
              <a:ext cx="4584" cy="42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ru-RU" sz="3600" kern="10" spc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Arial Black"/>
                </a:rPr>
                <a:t>мониторинг</a:t>
              </a:r>
              <a:endParaRPr lang="ru-RU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endParaRPr>
            </a:p>
          </p:txBody>
        </p:sp>
        <p:grpSp>
          <p:nvGrpSpPr>
            <p:cNvPr id="3074" name="Group 2"/>
            <p:cNvGrpSpPr>
              <a:grpSpLocks/>
            </p:cNvGrpSpPr>
            <p:nvPr/>
          </p:nvGrpSpPr>
          <p:grpSpPr bwMode="auto">
            <a:xfrm>
              <a:off x="105" y="4034"/>
              <a:ext cx="3134" cy="2946"/>
              <a:chOff x="105" y="4034"/>
              <a:chExt cx="3134" cy="2946"/>
            </a:xfrm>
          </p:grpSpPr>
          <p:sp>
            <p:nvSpPr>
              <p:cNvPr id="3077" name="AutoShape 5"/>
              <p:cNvSpPr>
                <a:spLocks noChangeArrowheads="1"/>
              </p:cNvSpPr>
              <p:nvPr/>
            </p:nvSpPr>
            <p:spPr bwMode="auto">
              <a:xfrm>
                <a:off x="105" y="4034"/>
                <a:ext cx="3134" cy="2946"/>
              </a:xfrm>
              <a:prstGeom prst="homePlate">
                <a:avLst>
                  <a:gd name="adj" fmla="val 26595"/>
                </a:avLst>
              </a:pr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6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36" y="5538"/>
                <a:ext cx="2784" cy="5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b="1" kern="10" spc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latin typeface="Arial"/>
                    <a:cs typeface="Arial"/>
                  </a:rPr>
                  <a:t>специалисты ДОО</a:t>
                </a:r>
                <a:endParaRPr lang="ru-RU" sz="3600" b="1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075" name="WordArt 3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1" y="4972"/>
                <a:ext cx="2379" cy="4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/>
                <a:r>
                  <a:rPr lang="ru-RU" sz="3600" b="1" kern="10" spc="0" smtClean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latin typeface="Arial"/>
                    <a:cs typeface="Arial"/>
                  </a:rPr>
                  <a:t>воспитатели</a:t>
                </a:r>
                <a:endParaRPr lang="ru-RU" sz="3600" b="1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Arial"/>
                  <a:cs typeface="Arial"/>
                </a:endParaRPr>
              </a:p>
            </p:txBody>
          </p:sp>
        </p:grpSp>
      </p:grp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oshkina\Desktop\для мониторинга\SAM_234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940150" y="4293096"/>
            <a:ext cx="3061956" cy="220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pic>
        <p:nvPicPr>
          <p:cNvPr id="5" name="Picture 2" descr="C:\Users\Koshkina\Desktop\для мониторинга\SAM_1266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032754" y="2420888"/>
            <a:ext cx="317162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Koshkina\Desktop\для мониторинга\SAM_2322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251520" y="4293096"/>
            <a:ext cx="2948782" cy="220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00430" y="2000240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Универсальность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pic>
        <p:nvPicPr>
          <p:cNvPr id="7" name="Picture 4" descr="C:\Users\Koshkina\Desktop\для мониторинга\IMG_9575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11560" y="2348880"/>
            <a:ext cx="3817615" cy="254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Koshkina\Desktop\для мониторинга\SAM_2293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5292080" y="2276872"/>
            <a:ext cx="3504680" cy="2625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Koshkina\Desktop\для мониторинга\20150127_111240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923928" y="3933055"/>
            <a:ext cx="2069097" cy="2756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86314" y="1857364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Эффективность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graphicFrame>
        <p:nvGraphicFramePr>
          <p:cNvPr id="8" name="Схема 7"/>
          <p:cNvGraphicFramePr/>
          <p:nvPr/>
        </p:nvGraphicFramePr>
        <p:xfrm>
          <a:off x="428596" y="2071678"/>
          <a:ext cx="8572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472" y="2214554"/>
            <a:ext cx="828680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Результаты педагогического мониторинга могут использоваться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u="sng" dirty="0" smtClean="0">
                <a:solidFill>
                  <a:schemeClr val="bg1"/>
                </a:solidFill>
              </a:rPr>
              <a:t>исключительно для решения образовательных задач: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pic>
        <p:nvPicPr>
          <p:cNvPr id="36866" name="Picture 2" descr="C:\Users\Наталья\Desktop\Фотографии\Фото\Работа с детьми\Улицы родного города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899592" y="1772816"/>
            <a:ext cx="6950485" cy="4631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pic>
        <p:nvPicPr>
          <p:cNvPr id="8193" name="Picture 1" descr="C:\Users\Наталья\Desktop\Фотографии\Фото\На москву\на Москву\дети 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988840"/>
            <a:ext cx="5834643" cy="4374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pic>
        <p:nvPicPr>
          <p:cNvPr id="4097" name="Picture 1" descr="C:\Users\Наталья\Desktop\Фотографии\Фото\Работа с детьми\Большое чаепит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28800"/>
            <a:ext cx="73152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1928802"/>
            <a:ext cx="4214842" cy="500065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dirty="0" smtClean="0"/>
              <a:t>Актуальность:</a:t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C00000"/>
                </a:solidFill>
              </a:rPr>
              <a:t>ФГОС ДО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dirty="0"/>
          </a:p>
        </p:txBody>
      </p:sp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8" name="Содержимое 2"/>
          <p:cNvSpPr txBox="1">
            <a:spLocks noGrp="1"/>
          </p:cNvSpPr>
          <p:nvPr>
            <p:ph type="subTitle" idx="1"/>
          </p:nvPr>
        </p:nvSpPr>
        <p:spPr>
          <a:xfrm>
            <a:off x="571472" y="2285992"/>
            <a:ext cx="7929618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III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ТРЕБОВАНИЯ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УСЛОВИЯМ РЕАЛИЗАЦИИ ОСНОВНОЙ ОБРАЗОВАТЕЛЬНОЙ ПРОГРАММЫ ДОШКОЛЬНОГО ОБРАЗОВАНИЯ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3.2. Требования к психолого-педагогическим условиям реализации основной образовательной программы дошкольного образования.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3.2.3. Для 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решения образовательных задач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может проводиться </a:t>
            </a: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оценка индивидуального развития детей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Такая оценка производится педагогом в рамках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педагогической диагностики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(или мониторинга).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pic>
        <p:nvPicPr>
          <p:cNvPr id="7169" name="Picture 1" descr="C:\Users\Наталья\Desktop\Фотографии\Фото\Работа с детьми\Собери семью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115616" y="1916832"/>
            <a:ext cx="6878477" cy="458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pic>
        <p:nvPicPr>
          <p:cNvPr id="37890" name="Picture 2" descr="C:\Users\Наталья\Desktop\Фотографии\Фото\Работа с детьми\Увлекательный расска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28800"/>
            <a:ext cx="73152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Инновационность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Концепция проведения педагогического мониторинга разработана в соответствии с новыми условиями (ФГОС)</a:t>
            </a:r>
          </a:p>
          <a:p>
            <a:r>
              <a:rPr lang="ru-RU" dirty="0" smtClean="0"/>
              <a:t>Созданная система проведения мониторинга    универсальна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Фгт</a:t>
            </a:r>
            <a:r>
              <a:rPr lang="ru-RU" dirty="0" smtClean="0"/>
              <a:t> ----- </a:t>
            </a:r>
            <a:r>
              <a:rPr lang="ru-RU" dirty="0" err="1" smtClean="0"/>
              <a:t>фгос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фгос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27" y="2174875"/>
            <a:ext cx="5757874" cy="3951288"/>
          </a:xfrm>
        </p:spPr>
        <p:txBody>
          <a:bodyPr>
            <a:normAutofit/>
          </a:bodyPr>
          <a:lstStyle/>
          <a:p>
            <a:r>
              <a:rPr lang="ru-RU" dirty="0" smtClean="0"/>
              <a:t>Процедура мониторинга Без отрыва от образовательного процесса</a:t>
            </a:r>
          </a:p>
          <a:p>
            <a:pPr>
              <a:buNone/>
            </a:pPr>
            <a:r>
              <a:rPr lang="ru-RU" dirty="0" smtClean="0"/>
              <a:t>●</a:t>
            </a:r>
            <a:r>
              <a:rPr lang="ru-RU" dirty="0" smtClean="0"/>
              <a:t> </a:t>
            </a:r>
            <a:r>
              <a:rPr lang="ru-RU" dirty="0" smtClean="0"/>
              <a:t>Направлена на </a:t>
            </a:r>
            <a:r>
              <a:rPr lang="ru-RU" b="1" dirty="0" smtClean="0"/>
              <a:t>индивидуализации </a:t>
            </a:r>
            <a:r>
              <a:rPr lang="ru-RU" b="1" dirty="0" smtClean="0"/>
              <a:t>образования </a:t>
            </a:r>
            <a:r>
              <a:rPr lang="ru-RU" dirty="0" smtClean="0"/>
              <a:t>(в том числе поддержки ребёнка, построения его образовательной траектории или профессиональной коррекции особенностей его развития);</a:t>
            </a:r>
          </a:p>
          <a:p>
            <a:pPr>
              <a:buNone/>
            </a:pPr>
            <a:r>
              <a:rPr lang="ru-RU" dirty="0" smtClean="0"/>
              <a:t>● </a:t>
            </a:r>
            <a:r>
              <a:rPr lang="ru-RU" dirty="0" smtClean="0"/>
              <a:t> </a:t>
            </a:r>
            <a:r>
              <a:rPr lang="ru-RU" dirty="0" err="1" smtClean="0"/>
              <a:t>Напрвлена</a:t>
            </a:r>
            <a:r>
              <a:rPr lang="ru-RU" dirty="0" smtClean="0"/>
              <a:t> на </a:t>
            </a:r>
            <a:r>
              <a:rPr lang="ru-RU" b="1" dirty="0" smtClean="0"/>
              <a:t>оптимизации </a:t>
            </a:r>
            <a:r>
              <a:rPr lang="ru-RU" dirty="0" smtClean="0"/>
              <a:t>работы с группой детей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71472" y="2643182"/>
            <a:ext cx="7786742" cy="2143140"/>
          </a:xfrm>
        </p:spPr>
        <p:txBody>
          <a:bodyPr>
            <a:normAutofit fontScale="90000"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*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*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* </a:t>
            </a:r>
            <a:r>
              <a:rPr lang="ru-RU" sz="2000" dirty="0" smtClean="0"/>
              <a:t>разработка системы проведения процедуры проведения мониторинга в ДОУ на основе аутентичной оценки</a:t>
            </a:r>
            <a:br>
              <a:rPr lang="ru-RU" sz="2000" dirty="0" smtClean="0"/>
            </a:br>
            <a:r>
              <a:rPr lang="ru-RU" sz="2000" dirty="0" smtClean="0"/>
              <a:t>* создание универсальной  модели в соответствии с ФГОС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8662" y="1500174"/>
            <a:ext cx="77724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Теоретическая значимость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500174"/>
            <a:ext cx="4214842" cy="50006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Цель: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596" y="2357430"/>
            <a:ext cx="8429684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1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1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1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Оценка индивидуального развития и динамики достижений ребенка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9" name="Заголовок 1"/>
          <p:cNvSpPr>
            <a:spLocks noGrp="1"/>
          </p:cNvSpPr>
          <p:nvPr>
            <p:ph type="subTitle" idx="1"/>
          </p:nvPr>
        </p:nvSpPr>
        <p:spPr>
          <a:xfrm>
            <a:off x="1142976" y="1643050"/>
            <a:ext cx="6400800" cy="47149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Задачи: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5720" y="2143117"/>
            <a:ext cx="86439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800" dirty="0" smtClean="0"/>
              <a:t>Индивидуализировать  и оптимизировать работу с детьми;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Повысить  профессиональную компетентность педагогов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Повысить  педагогическую  просвещенность родителей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9"/>
            <a:ext cx="8229600" cy="121444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Сроки проведения   педагогической диагностики/ мониторинга</a:t>
            </a:r>
          </a:p>
          <a:p>
            <a:r>
              <a:rPr lang="ru-RU" dirty="0" smtClean="0"/>
              <a:t>Сентябрь - социально-возрастные нормативные характеристики ребенка,</a:t>
            </a:r>
          </a:p>
          <a:p>
            <a:r>
              <a:rPr lang="ru-RU" dirty="0" smtClean="0"/>
              <a:t>Коррекция </a:t>
            </a:r>
            <a:r>
              <a:rPr lang="ru-RU" dirty="0" err="1" smtClean="0"/>
              <a:t>дальнейше</a:t>
            </a:r>
            <a:r>
              <a:rPr lang="ru-RU" dirty="0" smtClean="0"/>
              <a:t> работы</a:t>
            </a:r>
            <a:endParaRPr lang="ru-RU" dirty="0" smtClean="0"/>
          </a:p>
          <a:p>
            <a:r>
              <a:rPr lang="ru-RU" dirty="0" smtClean="0"/>
              <a:t>Январь</a:t>
            </a:r>
          </a:p>
          <a:p>
            <a:r>
              <a:rPr lang="ru-RU" dirty="0" smtClean="0"/>
              <a:t>май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4143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500174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1025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радук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71844"/>
          </a:xfrm>
          <a:prstGeom prst="rect">
            <a:avLst/>
          </a:prstGeom>
          <a:effectLst/>
        </p:spPr>
      </p:pic>
      <p:graphicFrame>
        <p:nvGraphicFramePr>
          <p:cNvPr id="8" name="Схема 7"/>
          <p:cNvGraphicFramePr/>
          <p:nvPr/>
        </p:nvGraphicFramePr>
        <p:xfrm>
          <a:off x="1071538" y="2357430"/>
          <a:ext cx="7000924" cy="3421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5-конечная звезда 8">
            <a:hlinkClick r:id="rId9" action="ppaction://hlinkfile"/>
          </p:cNvPr>
          <p:cNvSpPr/>
          <p:nvPr/>
        </p:nvSpPr>
        <p:spPr>
          <a:xfrm>
            <a:off x="7643834" y="2357430"/>
            <a:ext cx="914400" cy="9144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>
            <a:hlinkClick r:id="rId10" action="ppaction://hlinkfile"/>
          </p:cNvPr>
          <p:cNvSpPr/>
          <p:nvPr/>
        </p:nvSpPr>
        <p:spPr>
          <a:xfrm>
            <a:off x="7643834" y="3643314"/>
            <a:ext cx="914400" cy="9144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>
            <a:hlinkClick r:id="" action="ppaction://hlinkshowjump?jump=nextslide"/>
          </p:cNvPr>
          <p:cNvSpPr/>
          <p:nvPr/>
        </p:nvSpPr>
        <p:spPr>
          <a:xfrm>
            <a:off x="7572396" y="4929198"/>
            <a:ext cx="914400" cy="914400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314</Words>
  <Application>Microsoft Office PowerPoint</Application>
  <PresentationFormat>Экран (4:3)</PresentationFormat>
  <Paragraphs>107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Тема: Определение результатов освоения ООП дошкольниками в соответствии с ФГОС.     </vt:lpstr>
      <vt:lpstr>Актуальность: ФГОС ДО </vt:lpstr>
      <vt:lpstr>Инновационность </vt:lpstr>
      <vt:lpstr>Фгт ----- фгос </vt:lpstr>
      <vt:lpstr>  *   *  * разработка системы проведения процедуры проведения мониторинга в ДОУ на основе аутентичной оценки * создание универсальной  модели в соответствии с ФГОС     </vt:lpstr>
      <vt:lpstr>Цель:</vt:lpstr>
      <vt:lpstr>Слайд 7</vt:lpstr>
      <vt:lpstr>Система </vt:lpstr>
      <vt:lpstr>Этапы проекта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Благодарим за внимание!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ZamAHCH</cp:lastModifiedBy>
  <cp:revision>65</cp:revision>
  <dcterms:created xsi:type="dcterms:W3CDTF">2015-02-02T18:32:38Z</dcterms:created>
  <dcterms:modified xsi:type="dcterms:W3CDTF">2015-02-20T13:36:57Z</dcterms:modified>
</cp:coreProperties>
</file>