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3" r:id="rId6"/>
    <p:sldId id="264" r:id="rId7"/>
    <p:sldId id="261" r:id="rId8"/>
    <p:sldId id="265" r:id="rId9"/>
    <p:sldId id="269" r:id="rId10"/>
    <p:sldId id="266" r:id="rId11"/>
    <p:sldId id="267" r:id="rId12"/>
    <p:sldId id="257" r:id="rId13"/>
    <p:sldId id="271" r:id="rId14"/>
    <p:sldId id="272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0" y="2508938"/>
            <a:ext cx="9144000" cy="214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Краткая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презентация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b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ОП ДО</a:t>
            </a:r>
            <a:r>
              <a:rPr lang="ru-RU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обучающихся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с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ограниченными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возможностями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здоровья</a:t>
            </a:r>
            <a:b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(с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задержкой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психического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развития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с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тяжелыми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нарушениями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речи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 </a:t>
            </a:r>
            <a:b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ГБДОУ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детский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сад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№18</a:t>
            </a:r>
            <a:b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Кронштадтского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района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Санкт-Петербурга</a:t>
            </a:r>
            <a:b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57187" y="4786312"/>
            <a:ext cx="87868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Ориентирована</a:t>
            </a:r>
            <a:r>
              <a:rPr lang="en-US" sz="2000" b="0" i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000" b="0" i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родителей</a:t>
            </a:r>
            <a:r>
              <a:rPr lang="en-US" sz="2000" b="0" i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0" i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законных</a:t>
            </a:r>
            <a:r>
              <a:rPr lang="en-US" sz="2000" b="0" i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представителей</a:t>
            </a:r>
            <a:r>
              <a:rPr lang="en-US" sz="2000" b="0" i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 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детей</a:t>
            </a:r>
            <a:r>
              <a:rPr lang="en-US" sz="2000" b="0" i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посещающих</a:t>
            </a:r>
            <a:r>
              <a:rPr lang="en-US" sz="2000" b="0" i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ГБДОУ№18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 descr="радукга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5718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88" name="Google Shape;88;p13" descr="C:\Users\пользователь\Pictures\радукга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B1A05E-FC68-4573-A598-CC16B65B9272}"/>
              </a:ext>
            </a:extLst>
          </p:cNvPr>
          <p:cNvSpPr txBox="1"/>
          <p:nvPr/>
        </p:nvSpPr>
        <p:spPr>
          <a:xfrm>
            <a:off x="3873910" y="15718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3" descr="C:\Users\пользователь\Pictures\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 descr="E:\Фото для программы\IMG_6544.JPG"/>
          <p:cNvPicPr preferRelativeResize="0"/>
          <p:nvPr/>
        </p:nvPicPr>
        <p:blipFill rotWithShape="1">
          <a:blip r:embed="rId4">
            <a:alphaModFix/>
          </a:blip>
          <a:srcRect l="45439" t="16515" r="8334" b="17295"/>
          <a:stretch/>
        </p:blipFill>
        <p:spPr>
          <a:xfrm>
            <a:off x="7500937" y="1495425"/>
            <a:ext cx="1392237" cy="1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 descr="C:\Users\Acer\Downloads\рисуют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7137" y="3289300"/>
            <a:ext cx="1296987" cy="136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 descr="E:\Фото для программы\IMG_0004.JPG"/>
          <p:cNvPicPr preferRelativeResize="0"/>
          <p:nvPr/>
        </p:nvPicPr>
        <p:blipFill rotWithShape="1">
          <a:blip r:embed="rId6">
            <a:alphaModFix/>
          </a:blip>
          <a:srcRect l="18290" t="3302" r="28933" b="9160"/>
          <a:stretch/>
        </p:blipFill>
        <p:spPr>
          <a:xfrm>
            <a:off x="7502525" y="5157787"/>
            <a:ext cx="1390650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 descr="I:\фоторамка.png"/>
          <p:cNvPicPr preferRelativeResize="0"/>
          <p:nvPr/>
        </p:nvPicPr>
        <p:blipFill rotWithShape="1">
          <a:blip r:embed="rId7">
            <a:alphaModFix/>
          </a:blip>
          <a:srcRect l="1147" t="25000" r="70727"/>
          <a:stretch/>
        </p:blipFill>
        <p:spPr>
          <a:xfrm>
            <a:off x="7500937" y="1500187"/>
            <a:ext cx="1643062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FB7067-0FDD-4745-B654-538162261DC1}"/>
              </a:ext>
            </a:extLst>
          </p:cNvPr>
          <p:cNvSpPr txBox="1"/>
          <p:nvPr/>
        </p:nvSpPr>
        <p:spPr>
          <a:xfrm>
            <a:off x="155576" y="1447800"/>
            <a:ext cx="730726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РАБОЧАЯ ПРОГРАММА ВОСПИТАНИЯ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программа воспитания разработана в соответствии с Федеральной рабочей программой воспитания (п.29) раздела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«Содержательного раздела ФОП ДО, раскрывает задачи и направления воспитательной работы, предусматривает приобщение детей к традиционным ценностям российского общества –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России).</a:t>
            </a:r>
          </a:p>
          <a:p>
            <a:pPr indent="342900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воспитания включает три раздела: целевой, содержательный и организационный.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4" descr="C:\Users\пользователь\Pictures\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 descr="G:\Фото для программы\IMG_9881.JPG"/>
          <p:cNvPicPr preferRelativeResize="0"/>
          <p:nvPr/>
        </p:nvPicPr>
        <p:blipFill rotWithShape="1">
          <a:blip r:embed="rId4">
            <a:alphaModFix/>
          </a:blip>
          <a:srcRect l="24188" t="2967" r="20534"/>
          <a:stretch/>
        </p:blipFill>
        <p:spPr>
          <a:xfrm>
            <a:off x="7164387" y="1557337"/>
            <a:ext cx="1717675" cy="169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 descr="G:\Фото для программы\PICT117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5337" y="3357562"/>
            <a:ext cx="1752600" cy="169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 descr="G:\Фото для программы\SAM_2316.JPG"/>
          <p:cNvPicPr preferRelativeResize="0"/>
          <p:nvPr/>
        </p:nvPicPr>
        <p:blipFill rotWithShape="1">
          <a:blip r:embed="rId6">
            <a:alphaModFix/>
          </a:blip>
          <a:srcRect r="12468"/>
          <a:stretch/>
        </p:blipFill>
        <p:spPr>
          <a:xfrm>
            <a:off x="7145337" y="5157787"/>
            <a:ext cx="1752600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 descr="I:\фоторамка.png"/>
          <p:cNvPicPr preferRelativeResize="0"/>
          <p:nvPr/>
        </p:nvPicPr>
        <p:blipFill rotWithShape="1">
          <a:blip r:embed="rId7">
            <a:alphaModFix/>
          </a:blip>
          <a:srcRect l="1147" t="25000" r="70727"/>
          <a:stretch/>
        </p:blipFill>
        <p:spPr>
          <a:xfrm>
            <a:off x="7000875" y="1500187"/>
            <a:ext cx="2143125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02407-2AD8-4714-AB10-CC154BB956A4}"/>
              </a:ext>
            </a:extLst>
          </p:cNvPr>
          <p:cNvSpPr txBox="1"/>
          <p:nvPr/>
        </p:nvSpPr>
        <p:spPr>
          <a:xfrm>
            <a:off x="250773" y="1692274"/>
            <a:ext cx="650403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воспитания в ДОО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(соответствует п.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29.2.1.1 ФОП ДО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личностное развитие каждого ребенка с учетом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предполагает: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ценностного отношения к окружающему миру (природному и социокультурному), другим людям, самому себе;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становление первичного опыта деятельности и поведения в соответствии с традиционными ценностями, принятыми в обществе нормами и правилами.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воспитания В ДОО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(соответствуют п.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29.2.1.2 ФОП ДО)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673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содействовать развитию личности, основанному на принятых в обществе представлениях о добре и зле, должном и недопустимом;</a:t>
            </a:r>
          </a:p>
          <a:p>
            <a:pPr algn="just">
              <a:tabLst>
                <a:tab pos="673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способствовать становлению нравственности, основанной на духовных отечественных традициях, внутренней установке личности поступать согласно своей совести;</a:t>
            </a:r>
          </a:p>
          <a:p>
            <a:pPr algn="just">
              <a:tabLst>
                <a:tab pos="673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создавать условия для развития и реализации личностного потенциала ребенка, его готовности к творческому самовыражению и саморазвитию, самовоспитанию;</a:t>
            </a:r>
          </a:p>
          <a:p>
            <a:pPr algn="just">
              <a:tabLst>
                <a:tab pos="673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осуществлять поддержку позитивной социализации ребенка посредством проектирования и принятия уклада, воспитывающей среды, создания воспитывающих общностей.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214310" y="1270564"/>
            <a:ext cx="8715375" cy="558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dk1"/>
              </a:buClr>
              <a:buSzPts val="2000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Патриотическое-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содействовать формированию у ребенка личностной позиции наследника традиций и культуры, защитника Отечества и творца (созидателя), ответственного за будущее своей страны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Духовно-нравственное-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способности к духовному развитию, нравственному самосовершенствованию, индивидуально-ответственному поведению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Социальное-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ценностного отношения детей к семье, другому человеку, развитие дружелюбия, умения находить общий язык с другими людьми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познания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и оздоровительное-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ценностного отношения детей к здоровому образу жизни, овладение элементарными гигиеническими навыками и правилами безопасности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Трудовое-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ценностного отношения детей к труду, трудолюбию и приобщение ребенка к труду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Эстетическое-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становлению у ребенка ценностного отношения к красоте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календарному плану воспитательной работы в течение года проводятся различные мероприятия по воспитанию и образованию детей. </a:t>
            </a:r>
            <a:endParaRPr b="1"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 descr="радукга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-151084"/>
            <a:ext cx="9144000" cy="15718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6" name="Google Shape;96;p14" descr="C:\Users\пользователь\Pictures\радукга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8" descr="радукга.png"/>
          <p:cNvPicPr preferRelativeResize="0"/>
          <p:nvPr/>
        </p:nvPicPr>
        <p:blipFill rotWithShape="1">
          <a:blip r:embed="rId3">
            <a:alphaModFix/>
          </a:blip>
          <a:srcRect b="8133"/>
          <a:stretch/>
        </p:blipFill>
        <p:spPr>
          <a:xfrm>
            <a:off x="0" y="0"/>
            <a:ext cx="9144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1BDE50-DF82-4AA1-8D4C-CF157B27AF36}"/>
              </a:ext>
            </a:extLst>
          </p:cNvPr>
          <p:cNvSpPr txBox="1"/>
          <p:nvPr/>
        </p:nvSpPr>
        <p:spPr>
          <a:xfrm>
            <a:off x="393290" y="1655680"/>
            <a:ext cx="814110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РППС</a:t>
            </a:r>
          </a:p>
          <a:p>
            <a:pPr algn="ctr"/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ДОУ обеспечивает решение задач ФГОС ДО в процессе реализации АОП ДО для обучающихся  с ОВЗ (ЗПР, ТНР). Построена  с учетом национально-культурных, региональных условий и  особенностей ДОУ.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– это основа для организации увлекательной, содержательной жизни и разностороннего развития каждого ребенка. Она содержательно насыщенная, трансформируемая, полифункциональная, вариативная, доступная, безопасная и эстетичная.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и учебно-методические материалы соответствуют санитарным нормам, задачам ФАОП ДО , учитывают запросы семей воспитанников, отвечают образовательным потребностям воспитанников.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9" descr="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>
            <a:spLocks noGrp="1"/>
          </p:cNvSpPr>
          <p:nvPr>
            <p:ph type="body" idx="1"/>
          </p:nvPr>
        </p:nvSpPr>
        <p:spPr>
          <a:xfrm>
            <a:off x="0" y="1834484"/>
            <a:ext cx="91440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Уважаемые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родители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законные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представители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воспитанников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!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сайте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</a:t>
            </a:r>
            <a:r>
              <a:rPr lang="en-US" sz="2000" b="0" i="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http://www.krondou18.ru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вы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можете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найти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информацию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о </a:t>
            </a:r>
            <a:r>
              <a:rPr lang="ru-RU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ОП ДО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обучающихся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с ОВЗ (ЗПР, ТРН)</a:t>
            </a:r>
            <a:r>
              <a:rPr lang="ru-RU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также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задать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вопросы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связанные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с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реализацией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Программы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58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endParaRPr sz="29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1366125" y="5235847"/>
            <a:ext cx="6215106" cy="584775"/>
          </a:xfrm>
          <a:prstGeom prst="rect">
            <a:avLst/>
          </a:prstGeom>
          <a:solidFill>
            <a:srgbClr val="FF9999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Благодарим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внимание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5" descr="радукга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5718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3" name="Google Shape;103;p15" descr="C:\Users\пользователь\Pictures\радукга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04480" y="2243913"/>
            <a:ext cx="850106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Программа разработана в соответствии с Порядком разработки и утверждения федеральных основных общеобразовательных программ, утверждённым приказом Министерства просвещения Российской Федерации от 30 сентября 2022 г. № 874 (зарегистрирован Министерством юстиции Российской Федерации 02 ноября 2022 г. регистрационный № 70809), Федеральным законом «Об образовании в Российской Федерации» и Федеральным государственным образовательным стандартом дошкольного образования (далее – ФГОС ДО), федеральной адаптированной образовательной программой дошкольного образования (утверждена приказом </a:t>
            </a:r>
            <a:r>
              <a:rPr lang="ru-RU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Минпросвещения</a:t>
            </a:r>
            <a:r>
              <a:rPr lang="ru-RU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России от 24 ноября 2022 г. № 1022, зарегистрировано в Минюсте России 27 января 2023 г., регистрационный № 72149 (далее – ФАОП ДО).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subTitle" idx="1"/>
          </p:nvPr>
        </p:nvSpPr>
        <p:spPr>
          <a:xfrm>
            <a:off x="250825" y="3714312"/>
            <a:ext cx="8642350" cy="27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Программа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обеспечивает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образовательную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деятельность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группах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детей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с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ограниченными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возможностями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здоровья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с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тяжелыми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нарушениями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речи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детей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возрасте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от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5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7(8)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лет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с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задержкой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психического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развития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детей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возрасте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от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5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7(8)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лет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Группы формируются на основе решений ТПМПК и ППК с учетом возраста детей.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Наполняемость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групп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соответствует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требованиям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СанПин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 descr="радукга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5718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12" name="Google Shape;112;p16" descr="C:\Users\пользователь\Pictures\радукга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6;p18">
            <a:extLst>
              <a:ext uri="{FF2B5EF4-FFF2-40B4-BE49-F238E27FC236}">
                <a16:creationId xmlns:a16="http://schemas.microsoft.com/office/drawing/2014/main" id="{D78459E2-3574-4709-8220-93FD66C6A5BA}"/>
              </a:ext>
            </a:extLst>
          </p:cNvPr>
          <p:cNvSpPr txBox="1">
            <a:spLocks/>
          </p:cNvSpPr>
          <p:nvPr/>
        </p:nvSpPr>
        <p:spPr>
          <a:xfrm>
            <a:off x="319651" y="1857156"/>
            <a:ext cx="7718321" cy="157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обеспечение условий для дошкольного образования, определяемых общими и особыми потребностями ребёнка дошкольного возраста с ОВЗ (ТНР, ЗПР), индивидуальными особенностями его развития и состояния здоровья.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9" descr="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718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>
            <a:spLocks noGrp="1"/>
          </p:cNvSpPr>
          <p:nvPr>
            <p:ph type="subTitle" idx="1"/>
          </p:nvPr>
        </p:nvSpPr>
        <p:spPr>
          <a:xfrm>
            <a:off x="0" y="1785937"/>
            <a:ext cx="7000875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охрана и укрепление физического и психического здоровья детей с ОВЗ, в том числе их эмоционального благополучия;</a:t>
            </a:r>
          </a:p>
          <a:p>
            <a:pPr marL="285750" indent="-285750" algn="just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dk1"/>
                </a:solidFill>
              </a:rPr>
              <a:t>коррекция недостатков психофизического развития детей с ОВЗ;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равных возможностей для полноценного развития ребенка с ОВЗ в период дошкольного детства независимо от места проживания, пола, нации, языка, социального статуса;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ОВЗ ;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общей культуры личности детей с ОВЗ, формирование предпосылок учебной деятельности;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социокультурной среды, соответствующей психофизическими индивидуальным особенностям развития детей с ОВЗ;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развития, образования, реабилитации (</a:t>
            </a:r>
            <a:r>
              <a:rPr lang="ru-RU" sz="1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абилитации</a:t>
            </a: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охраны и укрепления здоровья детей с ОВЗ;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преемственности целей, задач и содержания дошкольного и начального общего образования.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 descr="C:\Users\Acer\Downloads\радость 2.jpg"/>
          <p:cNvPicPr preferRelativeResize="0"/>
          <p:nvPr/>
        </p:nvPicPr>
        <p:blipFill rotWithShape="1">
          <a:blip r:embed="rId4">
            <a:alphaModFix/>
          </a:blip>
          <a:srcRect l="5072"/>
          <a:stretch/>
        </p:blipFill>
        <p:spPr>
          <a:xfrm>
            <a:off x="7164387" y="5157787"/>
            <a:ext cx="1722437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 descr="C:\Users\Acer\Downloads\c4a241018e928a0f0ad4a8efa50a65e0.jpg"/>
          <p:cNvPicPr preferRelativeResize="0"/>
          <p:nvPr/>
        </p:nvPicPr>
        <p:blipFill rotWithShape="1">
          <a:blip r:embed="rId5">
            <a:alphaModFix/>
          </a:blip>
          <a:srcRect l="17640" r="11993"/>
          <a:stretch/>
        </p:blipFill>
        <p:spPr>
          <a:xfrm>
            <a:off x="7164387" y="1557337"/>
            <a:ext cx="1697037" cy="170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 descr="C:\Users\Acer\Downloads\картинка.jpg"/>
          <p:cNvPicPr preferRelativeResize="0"/>
          <p:nvPr/>
        </p:nvPicPr>
        <p:blipFill rotWithShape="1">
          <a:blip r:embed="rId6">
            <a:alphaModFix/>
          </a:blip>
          <a:srcRect l="26544" t="14085" r="13803"/>
          <a:stretch/>
        </p:blipFill>
        <p:spPr>
          <a:xfrm>
            <a:off x="7092950" y="3357562"/>
            <a:ext cx="1800225" cy="1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 descr="I:\фоторамка.png"/>
          <p:cNvPicPr preferRelativeResize="0"/>
          <p:nvPr/>
        </p:nvPicPr>
        <p:blipFill rotWithShape="1">
          <a:blip r:embed="rId7">
            <a:alphaModFix/>
          </a:blip>
          <a:srcRect l="1147" t="25000" r="70727"/>
          <a:stretch/>
        </p:blipFill>
        <p:spPr>
          <a:xfrm>
            <a:off x="7000875" y="1500187"/>
            <a:ext cx="2143125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786062" y="1428750"/>
            <a:ext cx="16430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0" descr="C:\Users\пользователь\Pictures\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88811" y="3686174"/>
            <a:ext cx="7429500" cy="464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/>
          </a:p>
        </p:txBody>
      </p:sp>
      <p:pic>
        <p:nvPicPr>
          <p:cNvPr id="151" name="Google Shape;151;p20" descr="F:\Еще фото в презент\соц-ком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387" y="5157787"/>
            <a:ext cx="1979612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descr="F:\Еще фото в презент\14025916135715.jpg"/>
          <p:cNvPicPr preferRelativeResize="0"/>
          <p:nvPr/>
        </p:nvPicPr>
        <p:blipFill rotWithShape="1">
          <a:blip r:embed="rId5">
            <a:alphaModFix/>
          </a:blip>
          <a:srcRect r="12500"/>
          <a:stretch/>
        </p:blipFill>
        <p:spPr>
          <a:xfrm>
            <a:off x="7040562" y="3357562"/>
            <a:ext cx="2103437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 descr="F:\Еще фото в презент\задачи 2.jpg"/>
          <p:cNvPicPr preferRelativeResize="0"/>
          <p:nvPr/>
        </p:nvPicPr>
        <p:blipFill rotWithShape="1">
          <a:blip r:embed="rId6">
            <a:alphaModFix/>
          </a:blip>
          <a:srcRect l="10984" r="8375"/>
          <a:stretch/>
        </p:blipFill>
        <p:spPr>
          <a:xfrm>
            <a:off x="7154862" y="1557337"/>
            <a:ext cx="1989137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descr="I:\фоторамка.png"/>
          <p:cNvPicPr preferRelativeResize="0"/>
          <p:nvPr/>
        </p:nvPicPr>
        <p:blipFill rotWithShape="1">
          <a:blip r:embed="rId7">
            <a:alphaModFix/>
          </a:blip>
          <a:srcRect l="1147" t="25000" r="70727"/>
          <a:stretch/>
        </p:blipFill>
        <p:spPr>
          <a:xfrm>
            <a:off x="7000875" y="1500187"/>
            <a:ext cx="2143125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788D7D53-1412-4B53-A53B-D55A0B36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2450" y="1431309"/>
            <a:ext cx="7023482" cy="452596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и содержание АОП ДО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 обязательную часть и часть, формируемую участниками образовательного процесса, обеспечивающих достижение воспитанниками по завершению дошкольного образования физической и психологической готовности к школе.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Программы соответствует ФАОП ДО, оформляется в виде ссылки на неё и составляет не менее 60% от общего объема Программы.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Обязательная часть Программы предполагает комплексный подход в развитии детей во всех пяти образовательных областях и образовательную деятельность по квалифицированной коррекции речевых и психических нарушений в условиях групп компенсирующей направленности.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отношений, ориентирована на специфику национальных, социокультурных условий, в том числе региональных, в которых осуществляется образовательная деятельность, представлена разработанной самостоятельно участниками образовательных отношений программой «Город мой» и составляет не более 40% от общего объема ОП ДО ГБДОУ № 18.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1" descr="C:\Users\пользователь\Pictures\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 descr="C:\Users\uzer\Pictures\Рисунок2.jpg"/>
          <p:cNvPicPr preferRelativeResize="0"/>
          <p:nvPr/>
        </p:nvPicPr>
        <p:blipFill rotWithShape="1">
          <a:blip r:embed="rId4">
            <a:alphaModFix/>
          </a:blip>
          <a:srcRect l="13370" r="6362"/>
          <a:stretch/>
        </p:blipFill>
        <p:spPr>
          <a:xfrm>
            <a:off x="7205662" y="1500187"/>
            <a:ext cx="1695450" cy="17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 descr="C:\Users\Acer\Pictures\Рисунок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5662" y="3357562"/>
            <a:ext cx="1695450" cy="169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G:\Фото для программы\SAM_1266.JPG"/>
          <p:cNvPicPr preferRelativeResize="0"/>
          <p:nvPr/>
        </p:nvPicPr>
        <p:blipFill rotWithShape="1">
          <a:blip r:embed="rId6">
            <a:alphaModFix/>
          </a:blip>
          <a:srcRect l="21023" t="9902" r="15664" b="11886"/>
          <a:stretch/>
        </p:blipFill>
        <p:spPr>
          <a:xfrm>
            <a:off x="7189787" y="5157787"/>
            <a:ext cx="1684337" cy="167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 descr="I:\фоторамка.png"/>
          <p:cNvPicPr preferRelativeResize="0"/>
          <p:nvPr/>
        </p:nvPicPr>
        <p:blipFill rotWithShape="1">
          <a:blip r:embed="rId7">
            <a:alphaModFix/>
          </a:blip>
          <a:srcRect l="1147" t="25000" r="70727"/>
          <a:stretch/>
        </p:blipFill>
        <p:spPr>
          <a:xfrm>
            <a:off x="7000875" y="1500187"/>
            <a:ext cx="2143125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F04D88C8-E30F-4E86-9642-72994DAC4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16112"/>
            <a:ext cx="6300787" cy="4525962"/>
          </a:xfrm>
        </p:spPr>
        <p:txBody>
          <a:bodyPr/>
          <a:lstStyle/>
          <a:p>
            <a:pPr marL="11430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развитие детей с ограниченными возможностями здоровья (ОВЗ) в различных видах деятельности с учетом их возрастных и индивидуальных возможностей, личностных особенностей по основным направлениям развития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 descr="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7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descr="C:\Users\Acer\Downloads\радость 3.jpeg"/>
          <p:cNvPicPr preferRelativeResize="0"/>
          <p:nvPr/>
        </p:nvPicPr>
        <p:blipFill rotWithShape="1">
          <a:blip r:embed="rId4">
            <a:alphaModFix/>
          </a:blip>
          <a:srcRect l="10255" r="19159"/>
          <a:stretch/>
        </p:blipFill>
        <p:spPr>
          <a:xfrm>
            <a:off x="7204075" y="1571625"/>
            <a:ext cx="167322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C:\Users\Acer\Downloads\радость.jpg"/>
          <p:cNvPicPr preferRelativeResize="0"/>
          <p:nvPr/>
        </p:nvPicPr>
        <p:blipFill rotWithShape="1">
          <a:blip r:embed="rId5">
            <a:alphaModFix/>
          </a:blip>
          <a:srcRect l="40010" r="2003" b="9372"/>
          <a:stretch/>
        </p:blipFill>
        <p:spPr>
          <a:xfrm>
            <a:off x="7164387" y="3357562"/>
            <a:ext cx="1711325" cy="171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6750" y="5157787"/>
            <a:ext cx="2127250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 descr="I:\фоторамка.png"/>
          <p:cNvPicPr preferRelativeResize="0"/>
          <p:nvPr/>
        </p:nvPicPr>
        <p:blipFill rotWithShape="1">
          <a:blip r:embed="rId7">
            <a:alphaModFix/>
          </a:blip>
          <a:srcRect l="1147" t="25000" r="70727"/>
          <a:stretch/>
        </p:blipFill>
        <p:spPr>
          <a:xfrm>
            <a:off x="7000875" y="1500187"/>
            <a:ext cx="2143125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24088156-CA3A-4E21-8569-2A2D0F233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73F6B-53FD-4367-AFD1-F73F79B51A38}"/>
              </a:ext>
            </a:extLst>
          </p:cNvPr>
          <p:cNvSpPr txBox="1"/>
          <p:nvPr/>
        </p:nvSpPr>
        <p:spPr>
          <a:xfrm>
            <a:off x="247625" y="1659653"/>
            <a:ext cx="67691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включает в себя: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деятельность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детей по реализации Программы.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различные виды деятельности, педагог учитывает опыт ребёнка, его субъектные проявления (самостоятельность, творчество при выборе содержания деятельности и способов его реализации, стремление к сотрудничеству с детьми, инициативность и желание заниматься определенным видом деятельности).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2" descr="C:\Users\пользователь\Pictures\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 descr="G:\Фото для программы\IMG_2237.JPG"/>
          <p:cNvPicPr preferRelativeResize="0"/>
          <p:nvPr/>
        </p:nvPicPr>
        <p:blipFill rotWithShape="1">
          <a:blip r:embed="rId4">
            <a:alphaModFix/>
          </a:blip>
          <a:srcRect l="18099" t="14430" r="22969" b="12602"/>
          <a:stretch/>
        </p:blipFill>
        <p:spPr>
          <a:xfrm>
            <a:off x="7188200" y="3357562"/>
            <a:ext cx="1704975" cy="174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 descr="матвей и алис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9925" y="5140325"/>
            <a:ext cx="1944687" cy="1717675"/>
          </a:xfrm>
          <a:prstGeom prst="rect">
            <a:avLst/>
          </a:prstGeom>
          <a:noFill/>
          <a:ln w="19050" cap="flat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4" name="Google Shape;174;p22" descr="узнай по описанию1"/>
          <p:cNvPicPr preferRelativeResize="0"/>
          <p:nvPr/>
        </p:nvPicPr>
        <p:blipFill rotWithShape="1">
          <a:blip r:embed="rId6">
            <a:alphaModFix/>
          </a:blip>
          <a:srcRect l="9800"/>
          <a:stretch/>
        </p:blipFill>
        <p:spPr>
          <a:xfrm>
            <a:off x="7154862" y="1557337"/>
            <a:ext cx="1989137" cy="17272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5" name="Google Shape;175;p22" descr="I:\фоторамка.png"/>
          <p:cNvPicPr preferRelativeResize="0"/>
          <p:nvPr/>
        </p:nvPicPr>
        <p:blipFill rotWithShape="1">
          <a:blip r:embed="rId7">
            <a:alphaModFix/>
          </a:blip>
          <a:srcRect l="1147" t="25000" r="70727"/>
          <a:stretch/>
        </p:blipFill>
        <p:spPr>
          <a:xfrm>
            <a:off x="7000875" y="1500187"/>
            <a:ext cx="2143125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93B0490-2036-4DAC-841E-DA3452BA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96" y="1557337"/>
            <a:ext cx="6840536" cy="4525962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ДОУ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создана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служба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детей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организационной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формой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психолого-педагогический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консилиум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(ППК),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определяющий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тактику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коррекционно-образовательной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600" b="1" dirty="0">
                <a:latin typeface="Times New Roman" panose="02020603050405020304" pitchFamily="18" charset="0"/>
              </a:rPr>
              <a:t>С детьми работают учителя-дефектологи, учителя-логопеды, педагог психолог, воспитатели, музыкальный руководитель, инструктор по физической культуре.</a:t>
            </a:r>
          </a:p>
          <a:p>
            <a:pPr marL="114300" indent="0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Специалисты в коррекционно-воспитательном процессе решают следующие задачи: </a:t>
            </a:r>
          </a:p>
          <a:p>
            <a:pPr marL="114300" indent="0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Изучают индивидуально – психологические особенности детей с ОВЗ</a:t>
            </a:r>
          </a:p>
          <a:p>
            <a:pPr marL="114300" indent="0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Осуществляют необходимую коррекцию отклонений в развитии детей, предвидят дальнейшие возможности развития, предупреждают возможные последующие нарушения. </a:t>
            </a:r>
          </a:p>
          <a:p>
            <a:pPr marL="114300" indent="0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Обеспечивают разностороннее гармоническое развитие детей. </a:t>
            </a:r>
          </a:p>
          <a:p>
            <a:pPr marL="114300" indent="0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Взаимодействуют с семьей в целях разностороннего развития личности ребенка, дают рекомендации родителям по медико-педагогической коррекции и по соблюдению охранительного режима в домашних условиях. </a:t>
            </a:r>
          </a:p>
          <a:p>
            <a:pPr marL="114300" indent="0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6" descr="радукг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357187" y="1875111"/>
            <a:ext cx="842962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Особенности взаимодействия с семьями воспитанников</a:t>
            </a: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Цель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создание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условий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формирования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позиции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сотрудничества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педагогов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родителей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воспитанников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целью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эффективной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разработки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реализации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стратегии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развития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образования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каждого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ребенка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повышения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компетентности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родителей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области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образования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1800" b="0" i="0" u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основу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совместной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деятельности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семьи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детского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сада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заложены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принципы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•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Единый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подход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к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процессу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воспитания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ребенка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  <a:endParaRPr sz="1800" b="0" i="0" u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•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Открытость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дошкольного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учреждения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родителей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  <a:endParaRPr sz="1800" b="0" i="0" u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•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Взаимное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доверие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взаимоотношениях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педагогов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родителей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  <a:endParaRPr sz="1800" b="0" i="0" u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•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Уважение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доброжелательность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друг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к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другу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  <a:endParaRPr sz="1800" b="0" i="0" u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•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Дифференцированный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подход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к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каждой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семье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  <a:endParaRPr sz="1800" b="0" i="0" u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•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Равная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ответственность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родителей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педагогов</a:t>
            </a:r>
            <a:r>
              <a:rPr lang="en-US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847418" y="5808714"/>
            <a:ext cx="77152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Успешность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реализации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Программы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зависит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согласованности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действий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семьи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детского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сада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1485</Words>
  <Application>Microsoft Office PowerPoint</Application>
  <PresentationFormat>Экран (4:3)</PresentationFormat>
  <Paragraphs>86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Краткая презентация  АОП ДО для обучающихся с ограниченными возможностями здоровья  (с задержкой психического развития, с тяжелыми нарушениями речи)  ГБДОУ детский сад №18  Кронштадтского района Санкт-Петербурга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Направления воспитания Патриотическое- содействовать формированию у ребенка личностной позиции наследника традиций и культуры, защитника Отечества и творца (созидателя), ответственного за будущее своей страны Духовно-нравственное-формирование способности к духовному развитию, нравственному самосовершенствованию, индивидуально-ответственному поведению Социальное- формирование ценностного отношения детей к семье, другому человеку, развитие дружелюбия, умения находить общий язык с другими людьми Познавательное-формирование ценности познания Физическое и оздоровительное-формирование ценностного отношения детей к здоровому образу жизни, овладение элементарными гигиеническими навыками и правилами безопасности Трудовое-формирование ценностного отношения детей к труду, трудолюбию и приобщение ребенка к труду  Эстетическое-способствовать становлению у ребенка ценностного отношения к красоте  Согласно календарному плану воспитательной работы в течение года проводятся различные мероприятия по воспитанию и образованию детей.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АОП ДО для обучающихся с ограниченными возможностями здоровья  (с задержкой психического развития, с тяжелыми нарушениями речи)  ГБДОУ детский сад №18  Кронштадтского района Санкт-Петербурга </dc:title>
  <cp:lastModifiedBy>Гбдоу №18</cp:lastModifiedBy>
  <cp:revision>17</cp:revision>
  <dcterms:modified xsi:type="dcterms:W3CDTF">2023-11-13T09:22:30Z</dcterms:modified>
</cp:coreProperties>
</file>